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257" r:id="rId2"/>
    <p:sldId id="311" r:id="rId3"/>
    <p:sldId id="261" r:id="rId4"/>
    <p:sldId id="262" r:id="rId5"/>
    <p:sldId id="355" r:id="rId6"/>
    <p:sldId id="266" r:id="rId7"/>
    <p:sldId id="310" r:id="rId8"/>
    <p:sldId id="349" r:id="rId9"/>
    <p:sldId id="325" r:id="rId10"/>
    <p:sldId id="331" r:id="rId11"/>
    <p:sldId id="332" r:id="rId12"/>
    <p:sldId id="333" r:id="rId13"/>
    <p:sldId id="351" r:id="rId14"/>
    <p:sldId id="350" r:id="rId15"/>
    <p:sldId id="352" r:id="rId16"/>
    <p:sldId id="340" r:id="rId17"/>
    <p:sldId id="341" r:id="rId18"/>
    <p:sldId id="353" r:id="rId19"/>
    <p:sldId id="354" r:id="rId20"/>
    <p:sldId id="343" r:id="rId21"/>
    <p:sldId id="309" r:id="rId22"/>
    <p:sldId id="328" r:id="rId23"/>
    <p:sldId id="329" r:id="rId24"/>
    <p:sldId id="330" r:id="rId25"/>
    <p:sldId id="285" r:id="rId26"/>
    <p:sldId id="344" r:id="rId27"/>
    <p:sldId id="345" r:id="rId28"/>
    <p:sldId id="308" r:id="rId29"/>
    <p:sldId id="346" r:id="rId30"/>
    <p:sldId id="347" r:id="rId31"/>
    <p:sldId id="289" r:id="rId32"/>
    <p:sldId id="322" r:id="rId33"/>
    <p:sldId id="293" r:id="rId34"/>
    <p:sldId id="307" r:id="rId35"/>
    <p:sldId id="295" r:id="rId36"/>
    <p:sldId id="296" r:id="rId37"/>
    <p:sldId id="298" r:id="rId38"/>
    <p:sldId id="348" r:id="rId39"/>
    <p:sldId id="299" r:id="rId40"/>
    <p:sldId id="300" r:id="rId41"/>
    <p:sldId id="306" r:id="rId42"/>
    <p:sldId id="357" r:id="rId43"/>
    <p:sldId id="358" r:id="rId44"/>
    <p:sldId id="359" r:id="rId45"/>
    <p:sldId id="356" r:id="rId46"/>
    <p:sldId id="323" r:id="rId47"/>
    <p:sldId id="312" r:id="rId48"/>
    <p:sldId id="313" r:id="rId49"/>
    <p:sldId id="314" r:id="rId50"/>
    <p:sldId id="316" r:id="rId51"/>
    <p:sldId id="258" r:id="rId52"/>
  </p:sldIdLst>
  <p:sldSz cx="9144000" cy="6858000" type="screen4x3"/>
  <p:notesSz cx="6858000" cy="9144000"/>
  <p:custDataLst>
    <p:tags r:id="rId5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DCDB"/>
    <a:srgbClr val="DDE9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6" autoAdjust="0"/>
    <p:restoredTop sz="98400" autoAdjust="0"/>
  </p:normalViewPr>
  <p:slideViewPr>
    <p:cSldViewPr>
      <p:cViewPr varScale="1">
        <p:scale>
          <a:sx n="109" d="100"/>
          <a:sy n="109" d="100"/>
        </p:scale>
        <p:origin x="132" y="10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564EC1-DC2F-4D68-80F4-1E9FDB03C0E6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DFE02BC-B7A0-41C3-9441-B452FE9CF4C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НОРМАТИВНОЕ ПРАВОВОЕ ОБЕСПЕЧЕНИЕ ГИА</a:t>
          </a:r>
        </a:p>
      </dgm:t>
    </dgm:pt>
    <dgm:pt modelId="{95865D83-A48D-4D8B-B633-349A1C8B05A5}" type="parTrans" cxnId="{691579A0-F860-436D-925E-E42019B692A4}">
      <dgm:prSet/>
      <dgm:spPr/>
      <dgm:t>
        <a:bodyPr/>
        <a:lstStyle/>
        <a:p>
          <a:endParaRPr lang="ru-RU"/>
        </a:p>
      </dgm:t>
    </dgm:pt>
    <dgm:pt modelId="{32EE3959-02C6-4186-B821-D688805D6018}" type="sibTrans" cxnId="{691579A0-F860-436D-925E-E42019B692A4}">
      <dgm:prSet/>
      <dgm:spPr/>
      <dgm:t>
        <a:bodyPr/>
        <a:lstStyle/>
        <a:p>
          <a:endParaRPr lang="ru-RU"/>
        </a:p>
      </dgm:t>
    </dgm:pt>
    <dgm:pt modelId="{93FCB457-DD25-4E59-9FAC-A35EAE74B16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/>
        <a:lstStyle/>
        <a:p>
          <a:pPr eaLnBrk="1" latinLnBrk="0"/>
          <a:r>
            <a:rPr lang="ru-RU" sz="1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ДОСТАВКА ЭКЗАМЕНАЦИОННЫХ МАТЕРИАЛОВ И ВХОД УЧАСТНИКОВ В ППЭ</a:t>
          </a:r>
        </a:p>
      </dgm:t>
    </dgm:pt>
    <dgm:pt modelId="{EB2133D1-4F0C-4742-9E9E-1DFC611E661B}" type="parTrans" cxnId="{189C318D-2052-42F5-A803-FFEC99CB061D}">
      <dgm:prSet/>
      <dgm:spPr/>
      <dgm:t>
        <a:bodyPr/>
        <a:lstStyle/>
        <a:p>
          <a:endParaRPr lang="ru-RU"/>
        </a:p>
      </dgm:t>
    </dgm:pt>
    <dgm:pt modelId="{302B0540-A5B3-4DD0-8552-B8805B6AE5BB}" type="sibTrans" cxnId="{189C318D-2052-42F5-A803-FFEC99CB061D}">
      <dgm:prSet/>
      <dgm:spPr/>
      <dgm:t>
        <a:bodyPr/>
        <a:lstStyle/>
        <a:p>
          <a:endParaRPr lang="ru-RU"/>
        </a:p>
      </dgm:t>
    </dgm:pt>
    <dgm:pt modelId="{74A97C3E-53E5-4434-B6E9-350A9E8FD99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/>
        <a:lstStyle/>
        <a:p>
          <a:r>
            <a:rPr lang="ru-RU" sz="1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ПРОВЕДЕНИЕ </a:t>
          </a:r>
          <a:r>
            <a:rPr lang="ru-RU" sz="1600" b="1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ГИА </a:t>
          </a:r>
          <a:r>
            <a:rPr lang="ru-RU" sz="1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В АУДИТОРИИ</a:t>
          </a:r>
        </a:p>
      </dgm:t>
    </dgm:pt>
    <dgm:pt modelId="{8C026292-E3BF-464C-A00E-610E528D2298}" type="parTrans" cxnId="{07AD954A-BEE3-4F17-83FF-C0B48DEE4C39}">
      <dgm:prSet/>
      <dgm:spPr/>
      <dgm:t>
        <a:bodyPr/>
        <a:lstStyle/>
        <a:p>
          <a:endParaRPr lang="ru-RU"/>
        </a:p>
      </dgm:t>
    </dgm:pt>
    <dgm:pt modelId="{BAE77E8A-403C-40F9-A031-6373CE6C2B32}" type="sibTrans" cxnId="{07AD954A-BEE3-4F17-83FF-C0B48DEE4C39}">
      <dgm:prSet/>
      <dgm:spPr/>
      <dgm:t>
        <a:bodyPr/>
        <a:lstStyle/>
        <a:p>
          <a:endParaRPr lang="ru-RU"/>
        </a:p>
      </dgm:t>
    </dgm:pt>
    <dgm:pt modelId="{F01E4A04-3D2D-41DE-89E9-24815B3676A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/>
        <a:lstStyle/>
        <a:p>
          <a:r>
            <a:rPr lang="ru-RU" sz="1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ТРЕБОВАНИЯ К СОБЛЮДЕНИЮ ПОРЯДКА ПРОВЕДЕНИЯ </a:t>
          </a:r>
          <a:r>
            <a:rPr lang="ru-RU" sz="1600" b="1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ГИА </a:t>
          </a:r>
          <a:r>
            <a:rPr lang="ru-RU" sz="1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В ППЭ</a:t>
          </a:r>
        </a:p>
      </dgm:t>
    </dgm:pt>
    <dgm:pt modelId="{698167DA-557A-4384-B874-F1378053A111}" type="sibTrans" cxnId="{5AD681BB-65B6-43CE-81DC-14BADE03F542}">
      <dgm:prSet/>
      <dgm:spPr/>
      <dgm:t>
        <a:bodyPr/>
        <a:lstStyle/>
        <a:p>
          <a:endParaRPr lang="ru-RU"/>
        </a:p>
      </dgm:t>
    </dgm:pt>
    <dgm:pt modelId="{C00FEBE8-F31D-448D-8C17-B3588A8466AF}" type="parTrans" cxnId="{5AD681BB-65B6-43CE-81DC-14BADE03F542}">
      <dgm:prSet/>
      <dgm:spPr/>
      <dgm:t>
        <a:bodyPr/>
        <a:lstStyle/>
        <a:p>
          <a:endParaRPr lang="ru-RU"/>
        </a:p>
      </dgm:t>
    </dgm:pt>
    <dgm:pt modelId="{37C9CAD0-5967-4E6A-A3D0-6FF3A9CA1005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/>
        <a:lstStyle/>
        <a:p>
          <a:r>
            <a:rPr lang="ru-RU" sz="1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ПОРЯДОК ПРОВЕДЕНИЯ И ПОДГОТОВКИ ЭКЗАМЕНА ПО </a:t>
          </a:r>
          <a:r>
            <a:rPr lang="ru-RU" sz="1600" b="1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ОТДЕЛЬНЫМ ПРЕДМЕТАМ</a:t>
          </a:r>
          <a:endParaRPr lang="ru-RU" sz="1600" b="1" dirty="0">
            <a:solidFill>
              <a:schemeClr val="accent1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F55775E1-D4BD-4F84-86D4-95A1678E23A4}" type="parTrans" cxnId="{6B9ED5E7-1AF3-4E4D-9082-96CE99172FBE}">
      <dgm:prSet/>
      <dgm:spPr/>
      <dgm:t>
        <a:bodyPr/>
        <a:lstStyle/>
        <a:p>
          <a:endParaRPr lang="ru-RU"/>
        </a:p>
      </dgm:t>
    </dgm:pt>
    <dgm:pt modelId="{7A1D7EBE-C6C5-42EF-915C-4F3837038830}" type="sibTrans" cxnId="{6B9ED5E7-1AF3-4E4D-9082-96CE99172FBE}">
      <dgm:prSet/>
      <dgm:spPr/>
      <dgm:t>
        <a:bodyPr/>
        <a:lstStyle/>
        <a:p>
          <a:endParaRPr lang="ru-RU"/>
        </a:p>
      </dgm:t>
    </dgm:pt>
    <dgm:pt modelId="{888495D7-8F6C-4DB1-8AD1-759D27B46287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/>
        <a:lstStyle/>
        <a:p>
          <a:r>
            <a:rPr lang="ru-RU" sz="1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ТРЕБОВАНИЯ К ПУНКТАМ ПРОВЕДЕНИЯ ЭКЗАМЕНОВ</a:t>
          </a:r>
        </a:p>
      </dgm:t>
    </dgm:pt>
    <dgm:pt modelId="{0B2156CE-DF4D-40BD-AA62-D70FDB9933D4}" type="parTrans" cxnId="{6583A194-8EC2-4A21-8627-E8D68B14F49C}">
      <dgm:prSet/>
      <dgm:spPr/>
      <dgm:t>
        <a:bodyPr/>
        <a:lstStyle/>
        <a:p>
          <a:endParaRPr lang="ru-RU"/>
        </a:p>
      </dgm:t>
    </dgm:pt>
    <dgm:pt modelId="{E9678E1F-A70C-4A91-B5C0-7DF478EA1B13}" type="sibTrans" cxnId="{6583A194-8EC2-4A21-8627-E8D68B14F49C}">
      <dgm:prSet/>
      <dgm:spPr/>
      <dgm:t>
        <a:bodyPr/>
        <a:lstStyle/>
        <a:p>
          <a:endParaRPr lang="ru-RU"/>
        </a:p>
      </dgm:t>
    </dgm:pt>
    <dgm:pt modelId="{5E9B9372-A863-42E5-992F-DAB767F36645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ЗАВЕРШЕНИЕ ЭКЗАМЕНА В ППЭ</a:t>
          </a:r>
        </a:p>
      </dgm:t>
    </dgm:pt>
    <dgm:pt modelId="{34DD1330-816A-4FD2-9308-02886AE082E5}" type="parTrans" cxnId="{27686677-CAD8-4C62-9D39-0FC1F5596442}">
      <dgm:prSet/>
      <dgm:spPr/>
      <dgm:t>
        <a:bodyPr/>
        <a:lstStyle/>
        <a:p>
          <a:endParaRPr lang="ru-RU"/>
        </a:p>
      </dgm:t>
    </dgm:pt>
    <dgm:pt modelId="{871688A3-A8DD-4F39-BF67-FE5A46BCF240}" type="sibTrans" cxnId="{27686677-CAD8-4C62-9D39-0FC1F5596442}">
      <dgm:prSet/>
      <dgm:spPr/>
      <dgm:t>
        <a:bodyPr/>
        <a:lstStyle/>
        <a:p>
          <a:endParaRPr lang="ru-RU"/>
        </a:p>
      </dgm:t>
    </dgm:pt>
    <dgm:pt modelId="{55E2438F-1734-4032-AB68-B0AB513BC9F9}" type="pres">
      <dgm:prSet presAssocID="{DF564EC1-DC2F-4D68-80F4-1E9FDB03C0E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C5907F1-F7F6-448C-9D05-D1682FA0F3EE}" type="pres">
      <dgm:prSet presAssocID="{DF564EC1-DC2F-4D68-80F4-1E9FDB03C0E6}" presName="Name1" presStyleCnt="0"/>
      <dgm:spPr/>
    </dgm:pt>
    <dgm:pt modelId="{727611C2-F8D2-4B9C-9EB8-343F66D47BAB}" type="pres">
      <dgm:prSet presAssocID="{DF564EC1-DC2F-4D68-80F4-1E9FDB03C0E6}" presName="cycle" presStyleCnt="0"/>
      <dgm:spPr/>
    </dgm:pt>
    <dgm:pt modelId="{06C4F1D7-FF79-48DC-8943-C6BCD1826C3E}" type="pres">
      <dgm:prSet presAssocID="{DF564EC1-DC2F-4D68-80F4-1E9FDB03C0E6}" presName="srcNode" presStyleLbl="node1" presStyleIdx="0" presStyleCnt="7"/>
      <dgm:spPr/>
    </dgm:pt>
    <dgm:pt modelId="{97421859-61F3-4ADB-BE11-8358541F3E7C}" type="pres">
      <dgm:prSet presAssocID="{DF564EC1-DC2F-4D68-80F4-1E9FDB03C0E6}" presName="conn" presStyleLbl="parChTrans1D2" presStyleIdx="0" presStyleCnt="1"/>
      <dgm:spPr/>
      <dgm:t>
        <a:bodyPr/>
        <a:lstStyle/>
        <a:p>
          <a:endParaRPr lang="ru-RU"/>
        </a:p>
      </dgm:t>
    </dgm:pt>
    <dgm:pt modelId="{10C42C7A-6071-4AB4-AF76-7CA5EAC78C27}" type="pres">
      <dgm:prSet presAssocID="{DF564EC1-DC2F-4D68-80F4-1E9FDB03C0E6}" presName="extraNode" presStyleLbl="node1" presStyleIdx="0" presStyleCnt="7"/>
      <dgm:spPr/>
    </dgm:pt>
    <dgm:pt modelId="{7AF3F611-FEC9-4215-B204-50663EF68A23}" type="pres">
      <dgm:prSet presAssocID="{DF564EC1-DC2F-4D68-80F4-1E9FDB03C0E6}" presName="dstNode" presStyleLbl="node1" presStyleIdx="0" presStyleCnt="7"/>
      <dgm:spPr/>
    </dgm:pt>
    <dgm:pt modelId="{C6F04542-44DA-4678-99FE-CFAACD3CDC99}" type="pres">
      <dgm:prSet presAssocID="{6DFE02BC-B7A0-41C3-9441-B452FE9CF4C9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CDB41F-9EAA-4A35-8889-6D6628439B43}" type="pres">
      <dgm:prSet presAssocID="{6DFE02BC-B7A0-41C3-9441-B452FE9CF4C9}" presName="accent_1" presStyleCnt="0"/>
      <dgm:spPr/>
    </dgm:pt>
    <dgm:pt modelId="{310A5319-B654-4390-B7A4-5AA1288BA988}" type="pres">
      <dgm:prSet presAssocID="{6DFE02BC-B7A0-41C3-9441-B452FE9CF4C9}" presName="accentRepeatNode" presStyleLbl="solidFgAcc1" presStyleIdx="0" presStyleCnt="7"/>
      <dgm:spPr/>
    </dgm:pt>
    <dgm:pt modelId="{2F1EA952-7672-4348-B59D-E28739816DF9}" type="pres">
      <dgm:prSet presAssocID="{888495D7-8F6C-4DB1-8AD1-759D27B46287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F8CCD6-5F35-44C1-AEE7-6EABFE13510F}" type="pres">
      <dgm:prSet presAssocID="{888495D7-8F6C-4DB1-8AD1-759D27B46287}" presName="accent_2" presStyleCnt="0"/>
      <dgm:spPr/>
    </dgm:pt>
    <dgm:pt modelId="{5C89DB57-B4BD-4D28-A241-E3F7E01C505F}" type="pres">
      <dgm:prSet presAssocID="{888495D7-8F6C-4DB1-8AD1-759D27B46287}" presName="accentRepeatNode" presStyleLbl="solidFgAcc1" presStyleIdx="1" presStyleCnt="7"/>
      <dgm:spPr/>
    </dgm:pt>
    <dgm:pt modelId="{529D69AA-EC67-44DA-83AD-EDBCD1337002}" type="pres">
      <dgm:prSet presAssocID="{93FCB457-DD25-4E59-9FAC-A35EAE74B16D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7D396B-600D-4EE5-8DDC-290386F48403}" type="pres">
      <dgm:prSet presAssocID="{93FCB457-DD25-4E59-9FAC-A35EAE74B16D}" presName="accent_3" presStyleCnt="0"/>
      <dgm:spPr/>
    </dgm:pt>
    <dgm:pt modelId="{063DA064-BD3C-4A70-87D9-C5776CBBF64C}" type="pres">
      <dgm:prSet presAssocID="{93FCB457-DD25-4E59-9FAC-A35EAE74B16D}" presName="accentRepeatNode" presStyleLbl="solidFgAcc1" presStyleIdx="2" presStyleCnt="7"/>
      <dgm:spPr/>
    </dgm:pt>
    <dgm:pt modelId="{F4CC246A-DACB-438D-BB47-705305CD94B1}" type="pres">
      <dgm:prSet presAssocID="{74A97C3E-53E5-4434-B6E9-350A9E8FD99D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08AEB5-98B9-493F-B575-F9FB0E72069D}" type="pres">
      <dgm:prSet presAssocID="{74A97C3E-53E5-4434-B6E9-350A9E8FD99D}" presName="accent_4" presStyleCnt="0"/>
      <dgm:spPr/>
    </dgm:pt>
    <dgm:pt modelId="{97D14147-1F6F-4D6A-A120-3E9091BE0BD8}" type="pres">
      <dgm:prSet presAssocID="{74A97C3E-53E5-4434-B6E9-350A9E8FD99D}" presName="accentRepeatNode" presStyleLbl="solidFgAcc1" presStyleIdx="3" presStyleCnt="7"/>
      <dgm:spPr/>
    </dgm:pt>
    <dgm:pt modelId="{A2BC70BE-2F7C-45FD-A847-204FD89AFE60}" type="pres">
      <dgm:prSet presAssocID="{F01E4A04-3D2D-41DE-89E9-24815B3676A3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D0526E-87DD-4357-A3F4-5F916C3FF738}" type="pres">
      <dgm:prSet presAssocID="{F01E4A04-3D2D-41DE-89E9-24815B3676A3}" presName="accent_5" presStyleCnt="0"/>
      <dgm:spPr/>
    </dgm:pt>
    <dgm:pt modelId="{717EF9E3-E286-41D1-A4F3-587447E62D96}" type="pres">
      <dgm:prSet presAssocID="{F01E4A04-3D2D-41DE-89E9-24815B3676A3}" presName="accentRepeatNode" presStyleLbl="solidFgAcc1" presStyleIdx="4" presStyleCnt="7"/>
      <dgm:spPr/>
    </dgm:pt>
    <dgm:pt modelId="{6EC0DDC9-C059-4C23-89BF-E36C0BBD6377}" type="pres">
      <dgm:prSet presAssocID="{37C9CAD0-5967-4E6A-A3D0-6FF3A9CA1005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8B8F59-EE32-4304-A71C-3BCEA84BCDBA}" type="pres">
      <dgm:prSet presAssocID="{37C9CAD0-5967-4E6A-A3D0-6FF3A9CA1005}" presName="accent_6" presStyleCnt="0"/>
      <dgm:spPr/>
    </dgm:pt>
    <dgm:pt modelId="{0AF77465-F900-49C0-AC36-EA7539B681FC}" type="pres">
      <dgm:prSet presAssocID="{37C9CAD0-5967-4E6A-A3D0-6FF3A9CA1005}" presName="accentRepeatNode" presStyleLbl="solidFgAcc1" presStyleIdx="5" presStyleCnt="7"/>
      <dgm:spPr/>
    </dgm:pt>
    <dgm:pt modelId="{49E5EDAD-A888-4000-BCCD-91880930551E}" type="pres">
      <dgm:prSet presAssocID="{5E9B9372-A863-42E5-992F-DAB767F36645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E726DF-DEB7-4A93-A031-807DDE6EFF47}" type="pres">
      <dgm:prSet presAssocID="{5E9B9372-A863-42E5-992F-DAB767F36645}" presName="accent_7" presStyleCnt="0"/>
      <dgm:spPr/>
    </dgm:pt>
    <dgm:pt modelId="{E1B37D36-863E-4BB2-AE8E-DA94299EDC56}" type="pres">
      <dgm:prSet presAssocID="{5E9B9372-A863-42E5-992F-DAB767F36645}" presName="accentRepeatNode" presStyleLbl="solidFgAcc1" presStyleIdx="6" presStyleCnt="7"/>
      <dgm:spPr/>
    </dgm:pt>
  </dgm:ptLst>
  <dgm:cxnLst>
    <dgm:cxn modelId="{189C318D-2052-42F5-A803-FFEC99CB061D}" srcId="{DF564EC1-DC2F-4D68-80F4-1E9FDB03C0E6}" destId="{93FCB457-DD25-4E59-9FAC-A35EAE74B16D}" srcOrd="2" destOrd="0" parTransId="{EB2133D1-4F0C-4742-9E9E-1DFC611E661B}" sibTransId="{302B0540-A5B3-4DD0-8552-B8805B6AE5BB}"/>
    <dgm:cxn modelId="{6B9ED5E7-1AF3-4E4D-9082-96CE99172FBE}" srcId="{DF564EC1-DC2F-4D68-80F4-1E9FDB03C0E6}" destId="{37C9CAD0-5967-4E6A-A3D0-6FF3A9CA1005}" srcOrd="5" destOrd="0" parTransId="{F55775E1-D4BD-4F84-86D4-95A1678E23A4}" sibTransId="{7A1D7EBE-C6C5-42EF-915C-4F3837038830}"/>
    <dgm:cxn modelId="{6583A194-8EC2-4A21-8627-E8D68B14F49C}" srcId="{DF564EC1-DC2F-4D68-80F4-1E9FDB03C0E6}" destId="{888495D7-8F6C-4DB1-8AD1-759D27B46287}" srcOrd="1" destOrd="0" parTransId="{0B2156CE-DF4D-40BD-AA62-D70FDB9933D4}" sibTransId="{E9678E1F-A70C-4A91-B5C0-7DF478EA1B13}"/>
    <dgm:cxn modelId="{BA39390E-AF7D-46A0-B4A5-F577931BC27E}" type="presOf" srcId="{888495D7-8F6C-4DB1-8AD1-759D27B46287}" destId="{2F1EA952-7672-4348-B59D-E28739816DF9}" srcOrd="0" destOrd="0" presId="urn:microsoft.com/office/officeart/2008/layout/VerticalCurvedList"/>
    <dgm:cxn modelId="{E5B8C42B-F0BF-494E-A8C6-BD76016D531F}" type="presOf" srcId="{6DFE02BC-B7A0-41C3-9441-B452FE9CF4C9}" destId="{C6F04542-44DA-4678-99FE-CFAACD3CDC99}" srcOrd="0" destOrd="0" presId="urn:microsoft.com/office/officeart/2008/layout/VerticalCurvedList"/>
    <dgm:cxn modelId="{27686677-CAD8-4C62-9D39-0FC1F5596442}" srcId="{DF564EC1-DC2F-4D68-80F4-1E9FDB03C0E6}" destId="{5E9B9372-A863-42E5-992F-DAB767F36645}" srcOrd="6" destOrd="0" parTransId="{34DD1330-816A-4FD2-9308-02886AE082E5}" sibTransId="{871688A3-A8DD-4F39-BF67-FE5A46BCF240}"/>
    <dgm:cxn modelId="{691579A0-F860-436D-925E-E42019B692A4}" srcId="{DF564EC1-DC2F-4D68-80F4-1E9FDB03C0E6}" destId="{6DFE02BC-B7A0-41C3-9441-B452FE9CF4C9}" srcOrd="0" destOrd="0" parTransId="{95865D83-A48D-4D8B-B633-349A1C8B05A5}" sibTransId="{32EE3959-02C6-4186-B821-D688805D6018}"/>
    <dgm:cxn modelId="{5AD681BB-65B6-43CE-81DC-14BADE03F542}" srcId="{DF564EC1-DC2F-4D68-80F4-1E9FDB03C0E6}" destId="{F01E4A04-3D2D-41DE-89E9-24815B3676A3}" srcOrd="4" destOrd="0" parTransId="{C00FEBE8-F31D-448D-8C17-B3588A8466AF}" sibTransId="{698167DA-557A-4384-B874-F1378053A111}"/>
    <dgm:cxn modelId="{BBCCF118-B497-487B-BB5E-C59088A49A9A}" type="presOf" srcId="{37C9CAD0-5967-4E6A-A3D0-6FF3A9CA1005}" destId="{6EC0DDC9-C059-4C23-89BF-E36C0BBD6377}" srcOrd="0" destOrd="0" presId="urn:microsoft.com/office/officeart/2008/layout/VerticalCurvedList"/>
    <dgm:cxn modelId="{834347AC-165F-48BA-8791-495F490209FE}" type="presOf" srcId="{F01E4A04-3D2D-41DE-89E9-24815B3676A3}" destId="{A2BC70BE-2F7C-45FD-A847-204FD89AFE60}" srcOrd="0" destOrd="0" presId="urn:microsoft.com/office/officeart/2008/layout/VerticalCurvedList"/>
    <dgm:cxn modelId="{07AD954A-BEE3-4F17-83FF-C0B48DEE4C39}" srcId="{DF564EC1-DC2F-4D68-80F4-1E9FDB03C0E6}" destId="{74A97C3E-53E5-4434-B6E9-350A9E8FD99D}" srcOrd="3" destOrd="0" parTransId="{8C026292-E3BF-464C-A00E-610E528D2298}" sibTransId="{BAE77E8A-403C-40F9-A031-6373CE6C2B32}"/>
    <dgm:cxn modelId="{E45C47A2-9846-4FD4-AF20-5DC96C3D8713}" type="presOf" srcId="{DF564EC1-DC2F-4D68-80F4-1E9FDB03C0E6}" destId="{55E2438F-1734-4032-AB68-B0AB513BC9F9}" srcOrd="0" destOrd="0" presId="urn:microsoft.com/office/officeart/2008/layout/VerticalCurvedList"/>
    <dgm:cxn modelId="{02C22D84-431C-478A-9BE2-C0550D8C8DDF}" type="presOf" srcId="{32EE3959-02C6-4186-B821-D688805D6018}" destId="{97421859-61F3-4ADB-BE11-8358541F3E7C}" srcOrd="0" destOrd="0" presId="urn:microsoft.com/office/officeart/2008/layout/VerticalCurvedList"/>
    <dgm:cxn modelId="{2A283BF8-39FE-43E3-912B-198E466AEA26}" type="presOf" srcId="{5E9B9372-A863-42E5-992F-DAB767F36645}" destId="{49E5EDAD-A888-4000-BCCD-91880930551E}" srcOrd="0" destOrd="0" presId="urn:microsoft.com/office/officeart/2008/layout/VerticalCurvedList"/>
    <dgm:cxn modelId="{78522E78-45D0-4C14-81AF-1E5E11EC1467}" type="presOf" srcId="{74A97C3E-53E5-4434-B6E9-350A9E8FD99D}" destId="{F4CC246A-DACB-438D-BB47-705305CD94B1}" srcOrd="0" destOrd="0" presId="urn:microsoft.com/office/officeart/2008/layout/VerticalCurvedList"/>
    <dgm:cxn modelId="{78D152C9-871E-4433-8FEA-21FD12998E09}" type="presOf" srcId="{93FCB457-DD25-4E59-9FAC-A35EAE74B16D}" destId="{529D69AA-EC67-44DA-83AD-EDBCD1337002}" srcOrd="0" destOrd="0" presId="urn:microsoft.com/office/officeart/2008/layout/VerticalCurvedList"/>
    <dgm:cxn modelId="{9A163F29-EA57-44C5-8A6B-F0952623E5E6}" type="presParOf" srcId="{55E2438F-1734-4032-AB68-B0AB513BC9F9}" destId="{3C5907F1-F7F6-448C-9D05-D1682FA0F3EE}" srcOrd="0" destOrd="0" presId="urn:microsoft.com/office/officeart/2008/layout/VerticalCurvedList"/>
    <dgm:cxn modelId="{B483200C-934E-4F43-A2B5-7FC5C4101F61}" type="presParOf" srcId="{3C5907F1-F7F6-448C-9D05-D1682FA0F3EE}" destId="{727611C2-F8D2-4B9C-9EB8-343F66D47BAB}" srcOrd="0" destOrd="0" presId="urn:microsoft.com/office/officeart/2008/layout/VerticalCurvedList"/>
    <dgm:cxn modelId="{1426F6EB-933A-4E0A-AC62-D8C5D78CB45D}" type="presParOf" srcId="{727611C2-F8D2-4B9C-9EB8-343F66D47BAB}" destId="{06C4F1D7-FF79-48DC-8943-C6BCD1826C3E}" srcOrd="0" destOrd="0" presId="urn:microsoft.com/office/officeart/2008/layout/VerticalCurvedList"/>
    <dgm:cxn modelId="{CF8D7552-4691-443B-A969-D9D3912EEB8E}" type="presParOf" srcId="{727611C2-F8D2-4B9C-9EB8-343F66D47BAB}" destId="{97421859-61F3-4ADB-BE11-8358541F3E7C}" srcOrd="1" destOrd="0" presId="urn:microsoft.com/office/officeart/2008/layout/VerticalCurvedList"/>
    <dgm:cxn modelId="{3C7BB6FD-3F90-43BA-8978-9205B0477169}" type="presParOf" srcId="{727611C2-F8D2-4B9C-9EB8-343F66D47BAB}" destId="{10C42C7A-6071-4AB4-AF76-7CA5EAC78C27}" srcOrd="2" destOrd="0" presId="urn:microsoft.com/office/officeart/2008/layout/VerticalCurvedList"/>
    <dgm:cxn modelId="{8513D765-D2B6-4B95-8A87-90117986B571}" type="presParOf" srcId="{727611C2-F8D2-4B9C-9EB8-343F66D47BAB}" destId="{7AF3F611-FEC9-4215-B204-50663EF68A23}" srcOrd="3" destOrd="0" presId="urn:microsoft.com/office/officeart/2008/layout/VerticalCurvedList"/>
    <dgm:cxn modelId="{F1792C13-EE50-4C5F-A1CA-A7763E0AC675}" type="presParOf" srcId="{3C5907F1-F7F6-448C-9D05-D1682FA0F3EE}" destId="{C6F04542-44DA-4678-99FE-CFAACD3CDC99}" srcOrd="1" destOrd="0" presId="urn:microsoft.com/office/officeart/2008/layout/VerticalCurvedList"/>
    <dgm:cxn modelId="{3D5284BB-F5D5-447B-A096-B73FE249DAF9}" type="presParOf" srcId="{3C5907F1-F7F6-448C-9D05-D1682FA0F3EE}" destId="{ABCDB41F-9EAA-4A35-8889-6D6628439B43}" srcOrd="2" destOrd="0" presId="urn:microsoft.com/office/officeart/2008/layout/VerticalCurvedList"/>
    <dgm:cxn modelId="{7964D581-D482-4B30-B27C-6DDF2E530AE9}" type="presParOf" srcId="{ABCDB41F-9EAA-4A35-8889-6D6628439B43}" destId="{310A5319-B654-4390-B7A4-5AA1288BA988}" srcOrd="0" destOrd="0" presId="urn:microsoft.com/office/officeart/2008/layout/VerticalCurvedList"/>
    <dgm:cxn modelId="{E0F5BAB7-E02C-4981-BAD0-9906192D6D89}" type="presParOf" srcId="{3C5907F1-F7F6-448C-9D05-D1682FA0F3EE}" destId="{2F1EA952-7672-4348-B59D-E28739816DF9}" srcOrd="3" destOrd="0" presId="urn:microsoft.com/office/officeart/2008/layout/VerticalCurvedList"/>
    <dgm:cxn modelId="{A02E3526-8709-429D-9F2A-C24172241377}" type="presParOf" srcId="{3C5907F1-F7F6-448C-9D05-D1682FA0F3EE}" destId="{79F8CCD6-5F35-44C1-AEE7-6EABFE13510F}" srcOrd="4" destOrd="0" presId="urn:microsoft.com/office/officeart/2008/layout/VerticalCurvedList"/>
    <dgm:cxn modelId="{3B00D224-2993-4E26-B71D-D9D905334308}" type="presParOf" srcId="{79F8CCD6-5F35-44C1-AEE7-6EABFE13510F}" destId="{5C89DB57-B4BD-4D28-A241-E3F7E01C505F}" srcOrd="0" destOrd="0" presId="urn:microsoft.com/office/officeart/2008/layout/VerticalCurvedList"/>
    <dgm:cxn modelId="{436F160B-1470-4818-9AD7-0F8A89E2A1FB}" type="presParOf" srcId="{3C5907F1-F7F6-448C-9D05-D1682FA0F3EE}" destId="{529D69AA-EC67-44DA-83AD-EDBCD1337002}" srcOrd="5" destOrd="0" presId="urn:microsoft.com/office/officeart/2008/layout/VerticalCurvedList"/>
    <dgm:cxn modelId="{14791833-EC26-47BD-A7DA-4A0DC4EAA9A7}" type="presParOf" srcId="{3C5907F1-F7F6-448C-9D05-D1682FA0F3EE}" destId="{107D396B-600D-4EE5-8DDC-290386F48403}" srcOrd="6" destOrd="0" presId="urn:microsoft.com/office/officeart/2008/layout/VerticalCurvedList"/>
    <dgm:cxn modelId="{29B5C7A1-C4D4-4760-B57E-699F25036995}" type="presParOf" srcId="{107D396B-600D-4EE5-8DDC-290386F48403}" destId="{063DA064-BD3C-4A70-87D9-C5776CBBF64C}" srcOrd="0" destOrd="0" presId="urn:microsoft.com/office/officeart/2008/layout/VerticalCurvedList"/>
    <dgm:cxn modelId="{0121FDDD-E16C-47E6-8F56-76B257A7EB9F}" type="presParOf" srcId="{3C5907F1-F7F6-448C-9D05-D1682FA0F3EE}" destId="{F4CC246A-DACB-438D-BB47-705305CD94B1}" srcOrd="7" destOrd="0" presId="urn:microsoft.com/office/officeart/2008/layout/VerticalCurvedList"/>
    <dgm:cxn modelId="{5C459051-D0E5-423E-AF27-E6F532ED854D}" type="presParOf" srcId="{3C5907F1-F7F6-448C-9D05-D1682FA0F3EE}" destId="{3808AEB5-98B9-493F-B575-F9FB0E72069D}" srcOrd="8" destOrd="0" presId="urn:microsoft.com/office/officeart/2008/layout/VerticalCurvedList"/>
    <dgm:cxn modelId="{97ECDD64-224C-4139-9193-FF22A8AA1321}" type="presParOf" srcId="{3808AEB5-98B9-493F-B575-F9FB0E72069D}" destId="{97D14147-1F6F-4D6A-A120-3E9091BE0BD8}" srcOrd="0" destOrd="0" presId="urn:microsoft.com/office/officeart/2008/layout/VerticalCurvedList"/>
    <dgm:cxn modelId="{D9924CCF-216D-40B0-B5FD-7644EDD2261F}" type="presParOf" srcId="{3C5907F1-F7F6-448C-9D05-D1682FA0F3EE}" destId="{A2BC70BE-2F7C-45FD-A847-204FD89AFE60}" srcOrd="9" destOrd="0" presId="urn:microsoft.com/office/officeart/2008/layout/VerticalCurvedList"/>
    <dgm:cxn modelId="{9BF16522-E697-4B26-B02A-1BBED90CA51D}" type="presParOf" srcId="{3C5907F1-F7F6-448C-9D05-D1682FA0F3EE}" destId="{7DD0526E-87DD-4357-A3F4-5F916C3FF738}" srcOrd="10" destOrd="0" presId="urn:microsoft.com/office/officeart/2008/layout/VerticalCurvedList"/>
    <dgm:cxn modelId="{99C9F710-D6AA-44EC-B9A8-99643D224653}" type="presParOf" srcId="{7DD0526E-87DD-4357-A3F4-5F916C3FF738}" destId="{717EF9E3-E286-41D1-A4F3-587447E62D96}" srcOrd="0" destOrd="0" presId="urn:microsoft.com/office/officeart/2008/layout/VerticalCurvedList"/>
    <dgm:cxn modelId="{6C37733C-DFEB-4065-9888-71FEF110440C}" type="presParOf" srcId="{3C5907F1-F7F6-448C-9D05-D1682FA0F3EE}" destId="{6EC0DDC9-C059-4C23-89BF-E36C0BBD6377}" srcOrd="11" destOrd="0" presId="urn:microsoft.com/office/officeart/2008/layout/VerticalCurvedList"/>
    <dgm:cxn modelId="{8424F140-E20E-4923-A4F1-49FB38AC23A3}" type="presParOf" srcId="{3C5907F1-F7F6-448C-9D05-D1682FA0F3EE}" destId="{198B8F59-EE32-4304-A71C-3BCEA84BCDBA}" srcOrd="12" destOrd="0" presId="urn:microsoft.com/office/officeart/2008/layout/VerticalCurvedList"/>
    <dgm:cxn modelId="{AD070974-C208-4960-9A1F-864A896D4072}" type="presParOf" srcId="{198B8F59-EE32-4304-A71C-3BCEA84BCDBA}" destId="{0AF77465-F900-49C0-AC36-EA7539B681FC}" srcOrd="0" destOrd="0" presId="urn:microsoft.com/office/officeart/2008/layout/VerticalCurvedList"/>
    <dgm:cxn modelId="{B9428470-A80C-459C-9C43-CF3CCAD4232C}" type="presParOf" srcId="{3C5907F1-F7F6-448C-9D05-D1682FA0F3EE}" destId="{49E5EDAD-A888-4000-BCCD-91880930551E}" srcOrd="13" destOrd="0" presId="urn:microsoft.com/office/officeart/2008/layout/VerticalCurvedList"/>
    <dgm:cxn modelId="{402905F2-5DBE-4650-A849-B8375FD42288}" type="presParOf" srcId="{3C5907F1-F7F6-448C-9D05-D1682FA0F3EE}" destId="{A6E726DF-DEB7-4A93-A031-807DDE6EFF47}" srcOrd="14" destOrd="0" presId="urn:microsoft.com/office/officeart/2008/layout/VerticalCurvedList"/>
    <dgm:cxn modelId="{21C3F99D-334A-4DCB-9747-83938390607C}" type="presParOf" srcId="{A6E726DF-DEB7-4A93-A031-807DDE6EFF47}" destId="{E1B37D36-863E-4BB2-AE8E-DA94299EDC5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564EC1-DC2F-4D68-80F4-1E9FDB03C0E6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DFE02BC-B7A0-41C3-9441-B452FE9CF4C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НОРМАТИВНОЕ ПРАВОВОЕ ОБЕСПЕЧЕНИЕ ГИА</a:t>
          </a:r>
        </a:p>
      </dgm:t>
    </dgm:pt>
    <dgm:pt modelId="{95865D83-A48D-4D8B-B633-349A1C8B05A5}" type="parTrans" cxnId="{691579A0-F860-436D-925E-E42019B692A4}">
      <dgm:prSet/>
      <dgm:spPr/>
      <dgm:t>
        <a:bodyPr/>
        <a:lstStyle/>
        <a:p>
          <a:endParaRPr lang="ru-RU"/>
        </a:p>
      </dgm:t>
    </dgm:pt>
    <dgm:pt modelId="{32EE3959-02C6-4186-B821-D688805D6018}" type="sibTrans" cxnId="{691579A0-F860-436D-925E-E42019B692A4}">
      <dgm:prSet/>
      <dgm:spPr/>
      <dgm:t>
        <a:bodyPr/>
        <a:lstStyle/>
        <a:p>
          <a:endParaRPr lang="ru-RU"/>
        </a:p>
      </dgm:t>
    </dgm:pt>
    <dgm:pt modelId="{93FCB457-DD25-4E59-9FAC-A35EAE74B16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/>
        <a:lstStyle/>
        <a:p>
          <a:pPr eaLnBrk="1" latinLnBrk="0"/>
          <a:r>
            <a:rPr lang="ru-RU" sz="1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ДОСТАВКА ЭКЗАМЕНАЦИОННЫХ МАТЕРИАЛОВ И ВХОД УЧАСТНИКОВ В ППЭ</a:t>
          </a:r>
        </a:p>
      </dgm:t>
    </dgm:pt>
    <dgm:pt modelId="{EB2133D1-4F0C-4742-9E9E-1DFC611E661B}" type="parTrans" cxnId="{189C318D-2052-42F5-A803-FFEC99CB061D}">
      <dgm:prSet/>
      <dgm:spPr/>
      <dgm:t>
        <a:bodyPr/>
        <a:lstStyle/>
        <a:p>
          <a:endParaRPr lang="ru-RU"/>
        </a:p>
      </dgm:t>
    </dgm:pt>
    <dgm:pt modelId="{302B0540-A5B3-4DD0-8552-B8805B6AE5BB}" type="sibTrans" cxnId="{189C318D-2052-42F5-A803-FFEC99CB061D}">
      <dgm:prSet/>
      <dgm:spPr/>
      <dgm:t>
        <a:bodyPr/>
        <a:lstStyle/>
        <a:p>
          <a:endParaRPr lang="ru-RU"/>
        </a:p>
      </dgm:t>
    </dgm:pt>
    <dgm:pt modelId="{74A97C3E-53E5-4434-B6E9-350A9E8FD99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/>
        <a:lstStyle/>
        <a:p>
          <a:r>
            <a:rPr lang="ru-RU" sz="1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ПРОВЕДЕНИЕ </a:t>
          </a:r>
          <a:r>
            <a:rPr lang="ru-RU" sz="1600" b="1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ГИА </a:t>
          </a:r>
          <a:r>
            <a:rPr lang="ru-RU" sz="1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В АУДИТОРИИ</a:t>
          </a:r>
        </a:p>
      </dgm:t>
    </dgm:pt>
    <dgm:pt modelId="{8C026292-E3BF-464C-A00E-610E528D2298}" type="parTrans" cxnId="{07AD954A-BEE3-4F17-83FF-C0B48DEE4C39}">
      <dgm:prSet/>
      <dgm:spPr/>
      <dgm:t>
        <a:bodyPr/>
        <a:lstStyle/>
        <a:p>
          <a:endParaRPr lang="ru-RU"/>
        </a:p>
      </dgm:t>
    </dgm:pt>
    <dgm:pt modelId="{BAE77E8A-403C-40F9-A031-6373CE6C2B32}" type="sibTrans" cxnId="{07AD954A-BEE3-4F17-83FF-C0B48DEE4C39}">
      <dgm:prSet/>
      <dgm:spPr/>
      <dgm:t>
        <a:bodyPr/>
        <a:lstStyle/>
        <a:p>
          <a:endParaRPr lang="ru-RU"/>
        </a:p>
      </dgm:t>
    </dgm:pt>
    <dgm:pt modelId="{F01E4A04-3D2D-41DE-89E9-24815B3676A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/>
        <a:lstStyle/>
        <a:p>
          <a:r>
            <a:rPr lang="ru-RU" sz="1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ТРЕБОВАНИЯ К СОБЛЮДЕНИЮ ПОРЯДКА ПРОВЕДЕНИЯ </a:t>
          </a:r>
          <a:r>
            <a:rPr lang="ru-RU" sz="1600" b="1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ГИА </a:t>
          </a:r>
          <a:r>
            <a:rPr lang="ru-RU" sz="1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В ППЭ</a:t>
          </a:r>
        </a:p>
      </dgm:t>
    </dgm:pt>
    <dgm:pt modelId="{698167DA-557A-4384-B874-F1378053A111}" type="sibTrans" cxnId="{5AD681BB-65B6-43CE-81DC-14BADE03F542}">
      <dgm:prSet/>
      <dgm:spPr/>
      <dgm:t>
        <a:bodyPr/>
        <a:lstStyle/>
        <a:p>
          <a:endParaRPr lang="ru-RU"/>
        </a:p>
      </dgm:t>
    </dgm:pt>
    <dgm:pt modelId="{C00FEBE8-F31D-448D-8C17-B3588A8466AF}" type="parTrans" cxnId="{5AD681BB-65B6-43CE-81DC-14BADE03F542}">
      <dgm:prSet/>
      <dgm:spPr/>
      <dgm:t>
        <a:bodyPr/>
        <a:lstStyle/>
        <a:p>
          <a:endParaRPr lang="ru-RU"/>
        </a:p>
      </dgm:t>
    </dgm:pt>
    <dgm:pt modelId="{37C9CAD0-5967-4E6A-A3D0-6FF3A9CA1005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/>
        <a:lstStyle/>
        <a:p>
          <a:r>
            <a:rPr lang="ru-RU" sz="1600" b="1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ПОРЯДОК ПРОВЕДЕНИЯ И ПОДГОТОВКИ ЭКЗАМЕНА ПО ОТДЕЛЬНЫМ ПРЕДМЕТАМ</a:t>
          </a:r>
          <a:endParaRPr lang="ru-RU" sz="1600" b="1" dirty="0">
            <a:solidFill>
              <a:schemeClr val="accent1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F55775E1-D4BD-4F84-86D4-95A1678E23A4}" type="parTrans" cxnId="{6B9ED5E7-1AF3-4E4D-9082-96CE99172FBE}">
      <dgm:prSet/>
      <dgm:spPr/>
      <dgm:t>
        <a:bodyPr/>
        <a:lstStyle/>
        <a:p>
          <a:endParaRPr lang="ru-RU"/>
        </a:p>
      </dgm:t>
    </dgm:pt>
    <dgm:pt modelId="{7A1D7EBE-C6C5-42EF-915C-4F3837038830}" type="sibTrans" cxnId="{6B9ED5E7-1AF3-4E4D-9082-96CE99172FBE}">
      <dgm:prSet/>
      <dgm:spPr/>
      <dgm:t>
        <a:bodyPr/>
        <a:lstStyle/>
        <a:p>
          <a:endParaRPr lang="ru-RU"/>
        </a:p>
      </dgm:t>
    </dgm:pt>
    <dgm:pt modelId="{888495D7-8F6C-4DB1-8AD1-759D27B46287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ТРЕБОВАНИЯ К ПУНКТАМ ПРОВЕДЕНИЯ ЭКЗАМЕНОВ (ППЭ)</a:t>
          </a:r>
        </a:p>
      </dgm:t>
    </dgm:pt>
    <dgm:pt modelId="{0B2156CE-DF4D-40BD-AA62-D70FDB9933D4}" type="parTrans" cxnId="{6583A194-8EC2-4A21-8627-E8D68B14F49C}">
      <dgm:prSet/>
      <dgm:spPr/>
      <dgm:t>
        <a:bodyPr/>
        <a:lstStyle/>
        <a:p>
          <a:endParaRPr lang="ru-RU"/>
        </a:p>
      </dgm:t>
    </dgm:pt>
    <dgm:pt modelId="{E9678E1F-A70C-4A91-B5C0-7DF478EA1B13}" type="sibTrans" cxnId="{6583A194-8EC2-4A21-8627-E8D68B14F49C}">
      <dgm:prSet/>
      <dgm:spPr/>
      <dgm:t>
        <a:bodyPr/>
        <a:lstStyle/>
        <a:p>
          <a:endParaRPr lang="ru-RU"/>
        </a:p>
      </dgm:t>
    </dgm:pt>
    <dgm:pt modelId="{5E9B9372-A863-42E5-992F-DAB767F36645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ЗАВЕРШЕНИЕ ЭКЗАМЕНА В ППЭ</a:t>
          </a:r>
        </a:p>
      </dgm:t>
    </dgm:pt>
    <dgm:pt modelId="{34DD1330-816A-4FD2-9308-02886AE082E5}" type="parTrans" cxnId="{27686677-CAD8-4C62-9D39-0FC1F5596442}">
      <dgm:prSet/>
      <dgm:spPr/>
      <dgm:t>
        <a:bodyPr/>
        <a:lstStyle/>
        <a:p>
          <a:endParaRPr lang="ru-RU"/>
        </a:p>
      </dgm:t>
    </dgm:pt>
    <dgm:pt modelId="{871688A3-A8DD-4F39-BF67-FE5A46BCF240}" type="sibTrans" cxnId="{27686677-CAD8-4C62-9D39-0FC1F5596442}">
      <dgm:prSet/>
      <dgm:spPr/>
      <dgm:t>
        <a:bodyPr/>
        <a:lstStyle/>
        <a:p>
          <a:endParaRPr lang="ru-RU"/>
        </a:p>
      </dgm:t>
    </dgm:pt>
    <dgm:pt modelId="{55E2438F-1734-4032-AB68-B0AB513BC9F9}" type="pres">
      <dgm:prSet presAssocID="{DF564EC1-DC2F-4D68-80F4-1E9FDB03C0E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C5907F1-F7F6-448C-9D05-D1682FA0F3EE}" type="pres">
      <dgm:prSet presAssocID="{DF564EC1-DC2F-4D68-80F4-1E9FDB03C0E6}" presName="Name1" presStyleCnt="0"/>
      <dgm:spPr/>
    </dgm:pt>
    <dgm:pt modelId="{727611C2-F8D2-4B9C-9EB8-343F66D47BAB}" type="pres">
      <dgm:prSet presAssocID="{DF564EC1-DC2F-4D68-80F4-1E9FDB03C0E6}" presName="cycle" presStyleCnt="0"/>
      <dgm:spPr/>
    </dgm:pt>
    <dgm:pt modelId="{06C4F1D7-FF79-48DC-8943-C6BCD1826C3E}" type="pres">
      <dgm:prSet presAssocID="{DF564EC1-DC2F-4D68-80F4-1E9FDB03C0E6}" presName="srcNode" presStyleLbl="node1" presStyleIdx="0" presStyleCnt="7"/>
      <dgm:spPr/>
    </dgm:pt>
    <dgm:pt modelId="{97421859-61F3-4ADB-BE11-8358541F3E7C}" type="pres">
      <dgm:prSet presAssocID="{DF564EC1-DC2F-4D68-80F4-1E9FDB03C0E6}" presName="conn" presStyleLbl="parChTrans1D2" presStyleIdx="0" presStyleCnt="1"/>
      <dgm:spPr/>
      <dgm:t>
        <a:bodyPr/>
        <a:lstStyle/>
        <a:p>
          <a:endParaRPr lang="ru-RU"/>
        </a:p>
      </dgm:t>
    </dgm:pt>
    <dgm:pt modelId="{10C42C7A-6071-4AB4-AF76-7CA5EAC78C27}" type="pres">
      <dgm:prSet presAssocID="{DF564EC1-DC2F-4D68-80F4-1E9FDB03C0E6}" presName="extraNode" presStyleLbl="node1" presStyleIdx="0" presStyleCnt="7"/>
      <dgm:spPr/>
    </dgm:pt>
    <dgm:pt modelId="{7AF3F611-FEC9-4215-B204-50663EF68A23}" type="pres">
      <dgm:prSet presAssocID="{DF564EC1-DC2F-4D68-80F4-1E9FDB03C0E6}" presName="dstNode" presStyleLbl="node1" presStyleIdx="0" presStyleCnt="7"/>
      <dgm:spPr/>
    </dgm:pt>
    <dgm:pt modelId="{C6F04542-44DA-4678-99FE-CFAACD3CDC99}" type="pres">
      <dgm:prSet presAssocID="{6DFE02BC-B7A0-41C3-9441-B452FE9CF4C9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CDB41F-9EAA-4A35-8889-6D6628439B43}" type="pres">
      <dgm:prSet presAssocID="{6DFE02BC-B7A0-41C3-9441-B452FE9CF4C9}" presName="accent_1" presStyleCnt="0"/>
      <dgm:spPr/>
    </dgm:pt>
    <dgm:pt modelId="{310A5319-B654-4390-B7A4-5AA1288BA988}" type="pres">
      <dgm:prSet presAssocID="{6DFE02BC-B7A0-41C3-9441-B452FE9CF4C9}" presName="accentRepeatNode" presStyleLbl="solidFgAcc1" presStyleIdx="0" presStyleCnt="7"/>
      <dgm:spPr/>
    </dgm:pt>
    <dgm:pt modelId="{2F1EA952-7672-4348-B59D-E28739816DF9}" type="pres">
      <dgm:prSet presAssocID="{888495D7-8F6C-4DB1-8AD1-759D27B46287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F8CCD6-5F35-44C1-AEE7-6EABFE13510F}" type="pres">
      <dgm:prSet presAssocID="{888495D7-8F6C-4DB1-8AD1-759D27B46287}" presName="accent_2" presStyleCnt="0"/>
      <dgm:spPr/>
    </dgm:pt>
    <dgm:pt modelId="{5C89DB57-B4BD-4D28-A241-E3F7E01C505F}" type="pres">
      <dgm:prSet presAssocID="{888495D7-8F6C-4DB1-8AD1-759D27B46287}" presName="accentRepeatNode" presStyleLbl="solidFgAcc1" presStyleIdx="1" presStyleCnt="7"/>
      <dgm:spPr/>
    </dgm:pt>
    <dgm:pt modelId="{529D69AA-EC67-44DA-83AD-EDBCD1337002}" type="pres">
      <dgm:prSet presAssocID="{93FCB457-DD25-4E59-9FAC-A35EAE74B16D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7D396B-600D-4EE5-8DDC-290386F48403}" type="pres">
      <dgm:prSet presAssocID="{93FCB457-DD25-4E59-9FAC-A35EAE74B16D}" presName="accent_3" presStyleCnt="0"/>
      <dgm:spPr/>
    </dgm:pt>
    <dgm:pt modelId="{063DA064-BD3C-4A70-87D9-C5776CBBF64C}" type="pres">
      <dgm:prSet presAssocID="{93FCB457-DD25-4E59-9FAC-A35EAE74B16D}" presName="accentRepeatNode" presStyleLbl="solidFgAcc1" presStyleIdx="2" presStyleCnt="7"/>
      <dgm:spPr/>
    </dgm:pt>
    <dgm:pt modelId="{F4CC246A-DACB-438D-BB47-705305CD94B1}" type="pres">
      <dgm:prSet presAssocID="{74A97C3E-53E5-4434-B6E9-350A9E8FD99D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08AEB5-98B9-493F-B575-F9FB0E72069D}" type="pres">
      <dgm:prSet presAssocID="{74A97C3E-53E5-4434-B6E9-350A9E8FD99D}" presName="accent_4" presStyleCnt="0"/>
      <dgm:spPr/>
    </dgm:pt>
    <dgm:pt modelId="{97D14147-1F6F-4D6A-A120-3E9091BE0BD8}" type="pres">
      <dgm:prSet presAssocID="{74A97C3E-53E5-4434-B6E9-350A9E8FD99D}" presName="accentRepeatNode" presStyleLbl="solidFgAcc1" presStyleIdx="3" presStyleCnt="7"/>
      <dgm:spPr/>
    </dgm:pt>
    <dgm:pt modelId="{A2BC70BE-2F7C-45FD-A847-204FD89AFE60}" type="pres">
      <dgm:prSet presAssocID="{F01E4A04-3D2D-41DE-89E9-24815B3676A3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D0526E-87DD-4357-A3F4-5F916C3FF738}" type="pres">
      <dgm:prSet presAssocID="{F01E4A04-3D2D-41DE-89E9-24815B3676A3}" presName="accent_5" presStyleCnt="0"/>
      <dgm:spPr/>
    </dgm:pt>
    <dgm:pt modelId="{717EF9E3-E286-41D1-A4F3-587447E62D96}" type="pres">
      <dgm:prSet presAssocID="{F01E4A04-3D2D-41DE-89E9-24815B3676A3}" presName="accentRepeatNode" presStyleLbl="solidFgAcc1" presStyleIdx="4" presStyleCnt="7"/>
      <dgm:spPr/>
    </dgm:pt>
    <dgm:pt modelId="{6EC0DDC9-C059-4C23-89BF-E36C0BBD6377}" type="pres">
      <dgm:prSet presAssocID="{37C9CAD0-5967-4E6A-A3D0-6FF3A9CA1005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8B8F59-EE32-4304-A71C-3BCEA84BCDBA}" type="pres">
      <dgm:prSet presAssocID="{37C9CAD0-5967-4E6A-A3D0-6FF3A9CA1005}" presName="accent_6" presStyleCnt="0"/>
      <dgm:spPr/>
    </dgm:pt>
    <dgm:pt modelId="{0AF77465-F900-49C0-AC36-EA7539B681FC}" type="pres">
      <dgm:prSet presAssocID="{37C9CAD0-5967-4E6A-A3D0-6FF3A9CA1005}" presName="accentRepeatNode" presStyleLbl="solidFgAcc1" presStyleIdx="5" presStyleCnt="7"/>
      <dgm:spPr/>
    </dgm:pt>
    <dgm:pt modelId="{49E5EDAD-A888-4000-BCCD-91880930551E}" type="pres">
      <dgm:prSet presAssocID="{5E9B9372-A863-42E5-992F-DAB767F36645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E726DF-DEB7-4A93-A031-807DDE6EFF47}" type="pres">
      <dgm:prSet presAssocID="{5E9B9372-A863-42E5-992F-DAB767F36645}" presName="accent_7" presStyleCnt="0"/>
      <dgm:spPr/>
    </dgm:pt>
    <dgm:pt modelId="{E1B37D36-863E-4BB2-AE8E-DA94299EDC56}" type="pres">
      <dgm:prSet presAssocID="{5E9B9372-A863-42E5-992F-DAB767F36645}" presName="accentRepeatNode" presStyleLbl="solidFgAcc1" presStyleIdx="6" presStyleCnt="7"/>
      <dgm:spPr/>
    </dgm:pt>
  </dgm:ptLst>
  <dgm:cxnLst>
    <dgm:cxn modelId="{FF0662A0-280D-4384-BDD6-742468059CD3}" type="presOf" srcId="{37C9CAD0-5967-4E6A-A3D0-6FF3A9CA1005}" destId="{6EC0DDC9-C059-4C23-89BF-E36C0BBD6377}" srcOrd="0" destOrd="0" presId="urn:microsoft.com/office/officeart/2008/layout/VerticalCurvedList"/>
    <dgm:cxn modelId="{691579A0-F860-436D-925E-E42019B692A4}" srcId="{DF564EC1-DC2F-4D68-80F4-1E9FDB03C0E6}" destId="{6DFE02BC-B7A0-41C3-9441-B452FE9CF4C9}" srcOrd="0" destOrd="0" parTransId="{95865D83-A48D-4D8B-B633-349A1C8B05A5}" sibTransId="{32EE3959-02C6-4186-B821-D688805D6018}"/>
    <dgm:cxn modelId="{549C08E0-EFE8-48C5-8DD1-D007406E304D}" type="presOf" srcId="{6DFE02BC-B7A0-41C3-9441-B452FE9CF4C9}" destId="{C6F04542-44DA-4678-99FE-CFAACD3CDC99}" srcOrd="0" destOrd="0" presId="urn:microsoft.com/office/officeart/2008/layout/VerticalCurvedList"/>
    <dgm:cxn modelId="{07AD954A-BEE3-4F17-83FF-C0B48DEE4C39}" srcId="{DF564EC1-DC2F-4D68-80F4-1E9FDB03C0E6}" destId="{74A97C3E-53E5-4434-B6E9-350A9E8FD99D}" srcOrd="3" destOrd="0" parTransId="{8C026292-E3BF-464C-A00E-610E528D2298}" sibTransId="{BAE77E8A-403C-40F9-A031-6373CE6C2B32}"/>
    <dgm:cxn modelId="{5AD681BB-65B6-43CE-81DC-14BADE03F542}" srcId="{DF564EC1-DC2F-4D68-80F4-1E9FDB03C0E6}" destId="{F01E4A04-3D2D-41DE-89E9-24815B3676A3}" srcOrd="4" destOrd="0" parTransId="{C00FEBE8-F31D-448D-8C17-B3588A8466AF}" sibTransId="{698167DA-557A-4384-B874-F1378053A111}"/>
    <dgm:cxn modelId="{6B9ED5E7-1AF3-4E4D-9082-96CE99172FBE}" srcId="{DF564EC1-DC2F-4D68-80F4-1E9FDB03C0E6}" destId="{37C9CAD0-5967-4E6A-A3D0-6FF3A9CA1005}" srcOrd="5" destOrd="0" parTransId="{F55775E1-D4BD-4F84-86D4-95A1678E23A4}" sibTransId="{7A1D7EBE-C6C5-42EF-915C-4F3837038830}"/>
    <dgm:cxn modelId="{E49CBA41-1211-4638-83B6-1249032AD615}" type="presOf" srcId="{32EE3959-02C6-4186-B821-D688805D6018}" destId="{97421859-61F3-4ADB-BE11-8358541F3E7C}" srcOrd="0" destOrd="0" presId="urn:microsoft.com/office/officeart/2008/layout/VerticalCurvedList"/>
    <dgm:cxn modelId="{9072FB98-4492-44D5-990F-07EC61A4CFAF}" type="presOf" srcId="{74A97C3E-53E5-4434-B6E9-350A9E8FD99D}" destId="{F4CC246A-DACB-438D-BB47-705305CD94B1}" srcOrd="0" destOrd="0" presId="urn:microsoft.com/office/officeart/2008/layout/VerticalCurvedList"/>
    <dgm:cxn modelId="{6583A194-8EC2-4A21-8627-E8D68B14F49C}" srcId="{DF564EC1-DC2F-4D68-80F4-1E9FDB03C0E6}" destId="{888495D7-8F6C-4DB1-8AD1-759D27B46287}" srcOrd="1" destOrd="0" parTransId="{0B2156CE-DF4D-40BD-AA62-D70FDB9933D4}" sibTransId="{E9678E1F-A70C-4A91-B5C0-7DF478EA1B13}"/>
    <dgm:cxn modelId="{27686677-CAD8-4C62-9D39-0FC1F5596442}" srcId="{DF564EC1-DC2F-4D68-80F4-1E9FDB03C0E6}" destId="{5E9B9372-A863-42E5-992F-DAB767F36645}" srcOrd="6" destOrd="0" parTransId="{34DD1330-816A-4FD2-9308-02886AE082E5}" sibTransId="{871688A3-A8DD-4F39-BF67-FE5A46BCF240}"/>
    <dgm:cxn modelId="{3048CF4F-9DDE-474D-93BA-D69CF591E895}" type="presOf" srcId="{5E9B9372-A863-42E5-992F-DAB767F36645}" destId="{49E5EDAD-A888-4000-BCCD-91880930551E}" srcOrd="0" destOrd="0" presId="urn:microsoft.com/office/officeart/2008/layout/VerticalCurvedList"/>
    <dgm:cxn modelId="{92154112-EA9D-48DA-ADE7-73A06558B9FA}" type="presOf" srcId="{DF564EC1-DC2F-4D68-80F4-1E9FDB03C0E6}" destId="{55E2438F-1734-4032-AB68-B0AB513BC9F9}" srcOrd="0" destOrd="0" presId="urn:microsoft.com/office/officeart/2008/layout/VerticalCurvedList"/>
    <dgm:cxn modelId="{DF3BF41A-04F5-4AF4-A048-7A7D26C3644D}" type="presOf" srcId="{F01E4A04-3D2D-41DE-89E9-24815B3676A3}" destId="{A2BC70BE-2F7C-45FD-A847-204FD89AFE60}" srcOrd="0" destOrd="0" presId="urn:microsoft.com/office/officeart/2008/layout/VerticalCurvedList"/>
    <dgm:cxn modelId="{0BD750A4-D8FC-48E3-8F0F-6CB82AC3A9FE}" type="presOf" srcId="{888495D7-8F6C-4DB1-8AD1-759D27B46287}" destId="{2F1EA952-7672-4348-B59D-E28739816DF9}" srcOrd="0" destOrd="0" presId="urn:microsoft.com/office/officeart/2008/layout/VerticalCurvedList"/>
    <dgm:cxn modelId="{189C318D-2052-42F5-A803-FFEC99CB061D}" srcId="{DF564EC1-DC2F-4D68-80F4-1E9FDB03C0E6}" destId="{93FCB457-DD25-4E59-9FAC-A35EAE74B16D}" srcOrd="2" destOrd="0" parTransId="{EB2133D1-4F0C-4742-9E9E-1DFC611E661B}" sibTransId="{302B0540-A5B3-4DD0-8552-B8805B6AE5BB}"/>
    <dgm:cxn modelId="{081C4328-C78C-4D8E-A5AB-4C8D83F35059}" type="presOf" srcId="{93FCB457-DD25-4E59-9FAC-A35EAE74B16D}" destId="{529D69AA-EC67-44DA-83AD-EDBCD1337002}" srcOrd="0" destOrd="0" presId="urn:microsoft.com/office/officeart/2008/layout/VerticalCurvedList"/>
    <dgm:cxn modelId="{2B8A197D-73B6-4537-9AA9-F6F138578C0F}" type="presParOf" srcId="{55E2438F-1734-4032-AB68-B0AB513BC9F9}" destId="{3C5907F1-F7F6-448C-9D05-D1682FA0F3EE}" srcOrd="0" destOrd="0" presId="urn:microsoft.com/office/officeart/2008/layout/VerticalCurvedList"/>
    <dgm:cxn modelId="{742BB201-E8C8-4389-8052-0020E5998A64}" type="presParOf" srcId="{3C5907F1-F7F6-448C-9D05-D1682FA0F3EE}" destId="{727611C2-F8D2-4B9C-9EB8-343F66D47BAB}" srcOrd="0" destOrd="0" presId="urn:microsoft.com/office/officeart/2008/layout/VerticalCurvedList"/>
    <dgm:cxn modelId="{74B5E27F-04DE-41A2-A37C-8F43174598CD}" type="presParOf" srcId="{727611C2-F8D2-4B9C-9EB8-343F66D47BAB}" destId="{06C4F1D7-FF79-48DC-8943-C6BCD1826C3E}" srcOrd="0" destOrd="0" presId="urn:microsoft.com/office/officeart/2008/layout/VerticalCurvedList"/>
    <dgm:cxn modelId="{1FC0D8EA-202A-41A7-955D-34EC9B9AFB4A}" type="presParOf" srcId="{727611C2-F8D2-4B9C-9EB8-343F66D47BAB}" destId="{97421859-61F3-4ADB-BE11-8358541F3E7C}" srcOrd="1" destOrd="0" presId="urn:microsoft.com/office/officeart/2008/layout/VerticalCurvedList"/>
    <dgm:cxn modelId="{B2DCB5D4-CBEF-4240-A767-017D4EAC917E}" type="presParOf" srcId="{727611C2-F8D2-4B9C-9EB8-343F66D47BAB}" destId="{10C42C7A-6071-4AB4-AF76-7CA5EAC78C27}" srcOrd="2" destOrd="0" presId="urn:microsoft.com/office/officeart/2008/layout/VerticalCurvedList"/>
    <dgm:cxn modelId="{36A9F0CF-CA1F-48AA-B9B8-167CFA84E9C5}" type="presParOf" srcId="{727611C2-F8D2-4B9C-9EB8-343F66D47BAB}" destId="{7AF3F611-FEC9-4215-B204-50663EF68A23}" srcOrd="3" destOrd="0" presId="urn:microsoft.com/office/officeart/2008/layout/VerticalCurvedList"/>
    <dgm:cxn modelId="{4F732711-BA5E-47B2-AD40-FCAC45B2EBAA}" type="presParOf" srcId="{3C5907F1-F7F6-448C-9D05-D1682FA0F3EE}" destId="{C6F04542-44DA-4678-99FE-CFAACD3CDC99}" srcOrd="1" destOrd="0" presId="urn:microsoft.com/office/officeart/2008/layout/VerticalCurvedList"/>
    <dgm:cxn modelId="{D7BD76A6-14B9-4D6C-B656-2B1FA230AB66}" type="presParOf" srcId="{3C5907F1-F7F6-448C-9D05-D1682FA0F3EE}" destId="{ABCDB41F-9EAA-4A35-8889-6D6628439B43}" srcOrd="2" destOrd="0" presId="urn:microsoft.com/office/officeart/2008/layout/VerticalCurvedList"/>
    <dgm:cxn modelId="{7A2BBA43-EDF8-4636-AB85-7C09D0A7B716}" type="presParOf" srcId="{ABCDB41F-9EAA-4A35-8889-6D6628439B43}" destId="{310A5319-B654-4390-B7A4-5AA1288BA988}" srcOrd="0" destOrd="0" presId="urn:microsoft.com/office/officeart/2008/layout/VerticalCurvedList"/>
    <dgm:cxn modelId="{09EA50CD-C117-4171-AD22-BF861963E603}" type="presParOf" srcId="{3C5907F1-F7F6-448C-9D05-D1682FA0F3EE}" destId="{2F1EA952-7672-4348-B59D-E28739816DF9}" srcOrd="3" destOrd="0" presId="urn:microsoft.com/office/officeart/2008/layout/VerticalCurvedList"/>
    <dgm:cxn modelId="{3815D74C-94BD-447C-AB8B-9B92C2EC0084}" type="presParOf" srcId="{3C5907F1-F7F6-448C-9D05-D1682FA0F3EE}" destId="{79F8CCD6-5F35-44C1-AEE7-6EABFE13510F}" srcOrd="4" destOrd="0" presId="urn:microsoft.com/office/officeart/2008/layout/VerticalCurvedList"/>
    <dgm:cxn modelId="{9B546A56-5739-444F-B090-6D95904CEDE5}" type="presParOf" srcId="{79F8CCD6-5F35-44C1-AEE7-6EABFE13510F}" destId="{5C89DB57-B4BD-4D28-A241-E3F7E01C505F}" srcOrd="0" destOrd="0" presId="urn:microsoft.com/office/officeart/2008/layout/VerticalCurvedList"/>
    <dgm:cxn modelId="{631A69FE-FAA8-4EF8-A7EF-59B9BC4E0C86}" type="presParOf" srcId="{3C5907F1-F7F6-448C-9D05-D1682FA0F3EE}" destId="{529D69AA-EC67-44DA-83AD-EDBCD1337002}" srcOrd="5" destOrd="0" presId="urn:microsoft.com/office/officeart/2008/layout/VerticalCurvedList"/>
    <dgm:cxn modelId="{A0D68CFA-DCC8-40F4-8453-4EDBF3C0E824}" type="presParOf" srcId="{3C5907F1-F7F6-448C-9D05-D1682FA0F3EE}" destId="{107D396B-600D-4EE5-8DDC-290386F48403}" srcOrd="6" destOrd="0" presId="urn:microsoft.com/office/officeart/2008/layout/VerticalCurvedList"/>
    <dgm:cxn modelId="{B8A62D70-F7AC-4716-A6BB-E035E407A65D}" type="presParOf" srcId="{107D396B-600D-4EE5-8DDC-290386F48403}" destId="{063DA064-BD3C-4A70-87D9-C5776CBBF64C}" srcOrd="0" destOrd="0" presId="urn:microsoft.com/office/officeart/2008/layout/VerticalCurvedList"/>
    <dgm:cxn modelId="{EC196B39-449A-41BB-A8BA-468C220ED75F}" type="presParOf" srcId="{3C5907F1-F7F6-448C-9D05-D1682FA0F3EE}" destId="{F4CC246A-DACB-438D-BB47-705305CD94B1}" srcOrd="7" destOrd="0" presId="urn:microsoft.com/office/officeart/2008/layout/VerticalCurvedList"/>
    <dgm:cxn modelId="{6D46446A-D219-4D2F-9C98-78C0B29856B9}" type="presParOf" srcId="{3C5907F1-F7F6-448C-9D05-D1682FA0F3EE}" destId="{3808AEB5-98B9-493F-B575-F9FB0E72069D}" srcOrd="8" destOrd="0" presId="urn:microsoft.com/office/officeart/2008/layout/VerticalCurvedList"/>
    <dgm:cxn modelId="{A99630EA-0CA0-4987-9C38-3F47D976FF48}" type="presParOf" srcId="{3808AEB5-98B9-493F-B575-F9FB0E72069D}" destId="{97D14147-1F6F-4D6A-A120-3E9091BE0BD8}" srcOrd="0" destOrd="0" presId="urn:microsoft.com/office/officeart/2008/layout/VerticalCurvedList"/>
    <dgm:cxn modelId="{C190ADB4-2E2B-433F-BD53-A24D0C2558EB}" type="presParOf" srcId="{3C5907F1-F7F6-448C-9D05-D1682FA0F3EE}" destId="{A2BC70BE-2F7C-45FD-A847-204FD89AFE60}" srcOrd="9" destOrd="0" presId="urn:microsoft.com/office/officeart/2008/layout/VerticalCurvedList"/>
    <dgm:cxn modelId="{DBC31911-597C-445A-9142-06B6A8991DB7}" type="presParOf" srcId="{3C5907F1-F7F6-448C-9D05-D1682FA0F3EE}" destId="{7DD0526E-87DD-4357-A3F4-5F916C3FF738}" srcOrd="10" destOrd="0" presId="urn:microsoft.com/office/officeart/2008/layout/VerticalCurvedList"/>
    <dgm:cxn modelId="{40CA93C7-AEB4-40A4-B8EE-0934B4234EE7}" type="presParOf" srcId="{7DD0526E-87DD-4357-A3F4-5F916C3FF738}" destId="{717EF9E3-E286-41D1-A4F3-587447E62D96}" srcOrd="0" destOrd="0" presId="urn:microsoft.com/office/officeart/2008/layout/VerticalCurvedList"/>
    <dgm:cxn modelId="{9E141411-CE7A-4A2C-8260-C263C0F741E3}" type="presParOf" srcId="{3C5907F1-F7F6-448C-9D05-D1682FA0F3EE}" destId="{6EC0DDC9-C059-4C23-89BF-E36C0BBD6377}" srcOrd="11" destOrd="0" presId="urn:microsoft.com/office/officeart/2008/layout/VerticalCurvedList"/>
    <dgm:cxn modelId="{7E5F73AD-4D85-472E-9FEE-90BD456B04B2}" type="presParOf" srcId="{3C5907F1-F7F6-448C-9D05-D1682FA0F3EE}" destId="{198B8F59-EE32-4304-A71C-3BCEA84BCDBA}" srcOrd="12" destOrd="0" presId="urn:microsoft.com/office/officeart/2008/layout/VerticalCurvedList"/>
    <dgm:cxn modelId="{6294CB0A-5161-4C34-A91B-20E2F7FA8FAE}" type="presParOf" srcId="{198B8F59-EE32-4304-A71C-3BCEA84BCDBA}" destId="{0AF77465-F900-49C0-AC36-EA7539B681FC}" srcOrd="0" destOrd="0" presId="urn:microsoft.com/office/officeart/2008/layout/VerticalCurvedList"/>
    <dgm:cxn modelId="{38E7CE50-D3EE-4D9C-A95E-5B4D0F5DD9C1}" type="presParOf" srcId="{3C5907F1-F7F6-448C-9D05-D1682FA0F3EE}" destId="{49E5EDAD-A888-4000-BCCD-91880930551E}" srcOrd="13" destOrd="0" presId="urn:microsoft.com/office/officeart/2008/layout/VerticalCurvedList"/>
    <dgm:cxn modelId="{6B96DC9D-570F-4AE5-A780-48DAD2BF87B4}" type="presParOf" srcId="{3C5907F1-F7F6-448C-9D05-D1682FA0F3EE}" destId="{A6E726DF-DEB7-4A93-A031-807DDE6EFF47}" srcOrd="14" destOrd="0" presId="urn:microsoft.com/office/officeart/2008/layout/VerticalCurvedList"/>
    <dgm:cxn modelId="{8CBBC4C7-99A4-48D3-AD84-7960767FAA55}" type="presParOf" srcId="{A6E726DF-DEB7-4A93-A031-807DDE6EFF47}" destId="{E1B37D36-863E-4BB2-AE8E-DA94299EDC5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564EC1-DC2F-4D68-80F4-1E9FDB03C0E6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DFE02BC-B7A0-41C3-9441-B452FE9CF4C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НОРМАТИВНОЕ ПРАВОВОЕ ОБЕСПЕЧЕНИЕ ГИА</a:t>
          </a:r>
        </a:p>
      </dgm:t>
    </dgm:pt>
    <dgm:pt modelId="{95865D83-A48D-4D8B-B633-349A1C8B05A5}" type="parTrans" cxnId="{691579A0-F860-436D-925E-E42019B692A4}">
      <dgm:prSet/>
      <dgm:spPr/>
      <dgm:t>
        <a:bodyPr/>
        <a:lstStyle/>
        <a:p>
          <a:endParaRPr lang="ru-RU"/>
        </a:p>
      </dgm:t>
    </dgm:pt>
    <dgm:pt modelId="{32EE3959-02C6-4186-B821-D688805D6018}" type="sibTrans" cxnId="{691579A0-F860-436D-925E-E42019B692A4}">
      <dgm:prSet/>
      <dgm:spPr/>
      <dgm:t>
        <a:bodyPr/>
        <a:lstStyle/>
        <a:p>
          <a:endParaRPr lang="ru-RU"/>
        </a:p>
      </dgm:t>
    </dgm:pt>
    <dgm:pt modelId="{93FCB457-DD25-4E59-9FAC-A35EAE74B16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eaLnBrk="1" latinLnBrk="0"/>
          <a:r>
            <a:rPr lang="ru-RU" sz="1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ДОСТАВКА ЭКЗАМЕНАЦИОННЫХ МАТЕРИАЛОВ И ВХОД УЧАСТНИКОВ В ППЭ</a:t>
          </a:r>
        </a:p>
      </dgm:t>
    </dgm:pt>
    <dgm:pt modelId="{EB2133D1-4F0C-4742-9E9E-1DFC611E661B}" type="parTrans" cxnId="{189C318D-2052-42F5-A803-FFEC99CB061D}">
      <dgm:prSet/>
      <dgm:spPr/>
      <dgm:t>
        <a:bodyPr/>
        <a:lstStyle/>
        <a:p>
          <a:endParaRPr lang="ru-RU"/>
        </a:p>
      </dgm:t>
    </dgm:pt>
    <dgm:pt modelId="{302B0540-A5B3-4DD0-8552-B8805B6AE5BB}" type="sibTrans" cxnId="{189C318D-2052-42F5-A803-FFEC99CB061D}">
      <dgm:prSet/>
      <dgm:spPr/>
      <dgm:t>
        <a:bodyPr/>
        <a:lstStyle/>
        <a:p>
          <a:endParaRPr lang="ru-RU"/>
        </a:p>
      </dgm:t>
    </dgm:pt>
    <dgm:pt modelId="{74A97C3E-53E5-4434-B6E9-350A9E8FD99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/>
        <a:lstStyle/>
        <a:p>
          <a:r>
            <a:rPr lang="ru-RU" sz="1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ПРОВЕДЕНИЕ </a:t>
          </a:r>
          <a:r>
            <a:rPr lang="ru-RU" sz="1600" b="1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ГИА </a:t>
          </a:r>
          <a:r>
            <a:rPr lang="ru-RU" sz="1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В АУДИТОРИИ</a:t>
          </a:r>
        </a:p>
      </dgm:t>
    </dgm:pt>
    <dgm:pt modelId="{8C026292-E3BF-464C-A00E-610E528D2298}" type="parTrans" cxnId="{07AD954A-BEE3-4F17-83FF-C0B48DEE4C39}">
      <dgm:prSet/>
      <dgm:spPr/>
      <dgm:t>
        <a:bodyPr/>
        <a:lstStyle/>
        <a:p>
          <a:endParaRPr lang="ru-RU"/>
        </a:p>
      </dgm:t>
    </dgm:pt>
    <dgm:pt modelId="{BAE77E8A-403C-40F9-A031-6373CE6C2B32}" type="sibTrans" cxnId="{07AD954A-BEE3-4F17-83FF-C0B48DEE4C39}">
      <dgm:prSet/>
      <dgm:spPr/>
      <dgm:t>
        <a:bodyPr/>
        <a:lstStyle/>
        <a:p>
          <a:endParaRPr lang="ru-RU"/>
        </a:p>
      </dgm:t>
    </dgm:pt>
    <dgm:pt modelId="{F01E4A04-3D2D-41DE-89E9-24815B3676A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/>
        <a:lstStyle/>
        <a:p>
          <a:r>
            <a:rPr lang="ru-RU" sz="1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ТРЕБОВАНИЯ К СОБЛЮДЕНИЮ ПОРЯДКА ПРОВЕДЕНИЯ </a:t>
          </a:r>
          <a:r>
            <a:rPr lang="ru-RU" sz="1600" b="1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ГИА </a:t>
          </a:r>
          <a:r>
            <a:rPr lang="ru-RU" sz="1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В ППЭ</a:t>
          </a:r>
        </a:p>
      </dgm:t>
    </dgm:pt>
    <dgm:pt modelId="{698167DA-557A-4384-B874-F1378053A111}" type="sibTrans" cxnId="{5AD681BB-65B6-43CE-81DC-14BADE03F542}">
      <dgm:prSet/>
      <dgm:spPr/>
      <dgm:t>
        <a:bodyPr/>
        <a:lstStyle/>
        <a:p>
          <a:endParaRPr lang="ru-RU"/>
        </a:p>
      </dgm:t>
    </dgm:pt>
    <dgm:pt modelId="{C00FEBE8-F31D-448D-8C17-B3588A8466AF}" type="parTrans" cxnId="{5AD681BB-65B6-43CE-81DC-14BADE03F542}">
      <dgm:prSet/>
      <dgm:spPr/>
      <dgm:t>
        <a:bodyPr/>
        <a:lstStyle/>
        <a:p>
          <a:endParaRPr lang="ru-RU"/>
        </a:p>
      </dgm:t>
    </dgm:pt>
    <dgm:pt modelId="{37C9CAD0-5967-4E6A-A3D0-6FF3A9CA1005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/>
        <a:lstStyle/>
        <a:p>
          <a:r>
            <a:rPr lang="ru-RU" sz="1600" b="1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ПОРЯДОК ПРОВЕДЕНИЯ И ПОДГОТОВКИ ЭКЗАМЕНА ПО ОТДЕЛЬНЫМ ПРЕДМЕТАМ</a:t>
          </a:r>
          <a:endParaRPr lang="ru-RU" sz="1600" b="1" dirty="0">
            <a:solidFill>
              <a:schemeClr val="accent1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F55775E1-D4BD-4F84-86D4-95A1678E23A4}" type="parTrans" cxnId="{6B9ED5E7-1AF3-4E4D-9082-96CE99172FBE}">
      <dgm:prSet/>
      <dgm:spPr/>
      <dgm:t>
        <a:bodyPr/>
        <a:lstStyle/>
        <a:p>
          <a:endParaRPr lang="ru-RU"/>
        </a:p>
      </dgm:t>
    </dgm:pt>
    <dgm:pt modelId="{7A1D7EBE-C6C5-42EF-915C-4F3837038830}" type="sibTrans" cxnId="{6B9ED5E7-1AF3-4E4D-9082-96CE99172FBE}">
      <dgm:prSet/>
      <dgm:spPr/>
      <dgm:t>
        <a:bodyPr/>
        <a:lstStyle/>
        <a:p>
          <a:endParaRPr lang="ru-RU"/>
        </a:p>
      </dgm:t>
    </dgm:pt>
    <dgm:pt modelId="{888495D7-8F6C-4DB1-8AD1-759D27B46287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ТРЕБОВАНИЯ К ПУНКТАМ ПРОВЕДЕНИЯ ЭКЗАМЕНОВ</a:t>
          </a:r>
        </a:p>
      </dgm:t>
    </dgm:pt>
    <dgm:pt modelId="{0B2156CE-DF4D-40BD-AA62-D70FDB9933D4}" type="parTrans" cxnId="{6583A194-8EC2-4A21-8627-E8D68B14F49C}">
      <dgm:prSet/>
      <dgm:spPr/>
      <dgm:t>
        <a:bodyPr/>
        <a:lstStyle/>
        <a:p>
          <a:endParaRPr lang="ru-RU"/>
        </a:p>
      </dgm:t>
    </dgm:pt>
    <dgm:pt modelId="{E9678E1F-A70C-4A91-B5C0-7DF478EA1B13}" type="sibTrans" cxnId="{6583A194-8EC2-4A21-8627-E8D68B14F49C}">
      <dgm:prSet/>
      <dgm:spPr/>
      <dgm:t>
        <a:bodyPr/>
        <a:lstStyle/>
        <a:p>
          <a:endParaRPr lang="ru-RU"/>
        </a:p>
      </dgm:t>
    </dgm:pt>
    <dgm:pt modelId="{5E9B9372-A863-42E5-992F-DAB767F36645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ЗАВЕРШЕНИЕ ЭКЗАМЕНА В ППЭ</a:t>
          </a:r>
        </a:p>
      </dgm:t>
    </dgm:pt>
    <dgm:pt modelId="{34DD1330-816A-4FD2-9308-02886AE082E5}" type="parTrans" cxnId="{27686677-CAD8-4C62-9D39-0FC1F5596442}">
      <dgm:prSet/>
      <dgm:spPr/>
      <dgm:t>
        <a:bodyPr/>
        <a:lstStyle/>
        <a:p>
          <a:endParaRPr lang="ru-RU"/>
        </a:p>
      </dgm:t>
    </dgm:pt>
    <dgm:pt modelId="{871688A3-A8DD-4F39-BF67-FE5A46BCF240}" type="sibTrans" cxnId="{27686677-CAD8-4C62-9D39-0FC1F5596442}">
      <dgm:prSet/>
      <dgm:spPr/>
      <dgm:t>
        <a:bodyPr/>
        <a:lstStyle/>
        <a:p>
          <a:endParaRPr lang="ru-RU"/>
        </a:p>
      </dgm:t>
    </dgm:pt>
    <dgm:pt modelId="{55E2438F-1734-4032-AB68-B0AB513BC9F9}" type="pres">
      <dgm:prSet presAssocID="{DF564EC1-DC2F-4D68-80F4-1E9FDB03C0E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C5907F1-F7F6-448C-9D05-D1682FA0F3EE}" type="pres">
      <dgm:prSet presAssocID="{DF564EC1-DC2F-4D68-80F4-1E9FDB03C0E6}" presName="Name1" presStyleCnt="0"/>
      <dgm:spPr/>
    </dgm:pt>
    <dgm:pt modelId="{727611C2-F8D2-4B9C-9EB8-343F66D47BAB}" type="pres">
      <dgm:prSet presAssocID="{DF564EC1-DC2F-4D68-80F4-1E9FDB03C0E6}" presName="cycle" presStyleCnt="0"/>
      <dgm:spPr/>
    </dgm:pt>
    <dgm:pt modelId="{06C4F1D7-FF79-48DC-8943-C6BCD1826C3E}" type="pres">
      <dgm:prSet presAssocID="{DF564EC1-DC2F-4D68-80F4-1E9FDB03C0E6}" presName="srcNode" presStyleLbl="node1" presStyleIdx="0" presStyleCnt="7"/>
      <dgm:spPr/>
    </dgm:pt>
    <dgm:pt modelId="{97421859-61F3-4ADB-BE11-8358541F3E7C}" type="pres">
      <dgm:prSet presAssocID="{DF564EC1-DC2F-4D68-80F4-1E9FDB03C0E6}" presName="conn" presStyleLbl="parChTrans1D2" presStyleIdx="0" presStyleCnt="1"/>
      <dgm:spPr/>
      <dgm:t>
        <a:bodyPr/>
        <a:lstStyle/>
        <a:p>
          <a:endParaRPr lang="ru-RU"/>
        </a:p>
      </dgm:t>
    </dgm:pt>
    <dgm:pt modelId="{10C42C7A-6071-4AB4-AF76-7CA5EAC78C27}" type="pres">
      <dgm:prSet presAssocID="{DF564EC1-DC2F-4D68-80F4-1E9FDB03C0E6}" presName="extraNode" presStyleLbl="node1" presStyleIdx="0" presStyleCnt="7"/>
      <dgm:spPr/>
    </dgm:pt>
    <dgm:pt modelId="{7AF3F611-FEC9-4215-B204-50663EF68A23}" type="pres">
      <dgm:prSet presAssocID="{DF564EC1-DC2F-4D68-80F4-1E9FDB03C0E6}" presName="dstNode" presStyleLbl="node1" presStyleIdx="0" presStyleCnt="7"/>
      <dgm:spPr/>
    </dgm:pt>
    <dgm:pt modelId="{C6F04542-44DA-4678-99FE-CFAACD3CDC99}" type="pres">
      <dgm:prSet presAssocID="{6DFE02BC-B7A0-41C3-9441-B452FE9CF4C9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CDB41F-9EAA-4A35-8889-6D6628439B43}" type="pres">
      <dgm:prSet presAssocID="{6DFE02BC-B7A0-41C3-9441-B452FE9CF4C9}" presName="accent_1" presStyleCnt="0"/>
      <dgm:spPr/>
    </dgm:pt>
    <dgm:pt modelId="{310A5319-B654-4390-B7A4-5AA1288BA988}" type="pres">
      <dgm:prSet presAssocID="{6DFE02BC-B7A0-41C3-9441-B452FE9CF4C9}" presName="accentRepeatNode" presStyleLbl="solidFgAcc1" presStyleIdx="0" presStyleCnt="7"/>
      <dgm:spPr/>
    </dgm:pt>
    <dgm:pt modelId="{2F1EA952-7672-4348-B59D-E28739816DF9}" type="pres">
      <dgm:prSet presAssocID="{888495D7-8F6C-4DB1-8AD1-759D27B46287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F8CCD6-5F35-44C1-AEE7-6EABFE13510F}" type="pres">
      <dgm:prSet presAssocID="{888495D7-8F6C-4DB1-8AD1-759D27B46287}" presName="accent_2" presStyleCnt="0"/>
      <dgm:spPr/>
    </dgm:pt>
    <dgm:pt modelId="{5C89DB57-B4BD-4D28-A241-E3F7E01C505F}" type="pres">
      <dgm:prSet presAssocID="{888495D7-8F6C-4DB1-8AD1-759D27B46287}" presName="accentRepeatNode" presStyleLbl="solidFgAcc1" presStyleIdx="1" presStyleCnt="7"/>
      <dgm:spPr/>
    </dgm:pt>
    <dgm:pt modelId="{529D69AA-EC67-44DA-83AD-EDBCD1337002}" type="pres">
      <dgm:prSet presAssocID="{93FCB457-DD25-4E59-9FAC-A35EAE74B16D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7D396B-600D-4EE5-8DDC-290386F48403}" type="pres">
      <dgm:prSet presAssocID="{93FCB457-DD25-4E59-9FAC-A35EAE74B16D}" presName="accent_3" presStyleCnt="0"/>
      <dgm:spPr/>
    </dgm:pt>
    <dgm:pt modelId="{063DA064-BD3C-4A70-87D9-C5776CBBF64C}" type="pres">
      <dgm:prSet presAssocID="{93FCB457-DD25-4E59-9FAC-A35EAE74B16D}" presName="accentRepeatNode" presStyleLbl="solidFgAcc1" presStyleIdx="2" presStyleCnt="7"/>
      <dgm:spPr/>
    </dgm:pt>
    <dgm:pt modelId="{F4CC246A-DACB-438D-BB47-705305CD94B1}" type="pres">
      <dgm:prSet presAssocID="{74A97C3E-53E5-4434-B6E9-350A9E8FD99D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08AEB5-98B9-493F-B575-F9FB0E72069D}" type="pres">
      <dgm:prSet presAssocID="{74A97C3E-53E5-4434-B6E9-350A9E8FD99D}" presName="accent_4" presStyleCnt="0"/>
      <dgm:spPr/>
    </dgm:pt>
    <dgm:pt modelId="{97D14147-1F6F-4D6A-A120-3E9091BE0BD8}" type="pres">
      <dgm:prSet presAssocID="{74A97C3E-53E5-4434-B6E9-350A9E8FD99D}" presName="accentRepeatNode" presStyleLbl="solidFgAcc1" presStyleIdx="3" presStyleCnt="7"/>
      <dgm:spPr/>
    </dgm:pt>
    <dgm:pt modelId="{A2BC70BE-2F7C-45FD-A847-204FD89AFE60}" type="pres">
      <dgm:prSet presAssocID="{F01E4A04-3D2D-41DE-89E9-24815B3676A3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D0526E-87DD-4357-A3F4-5F916C3FF738}" type="pres">
      <dgm:prSet presAssocID="{F01E4A04-3D2D-41DE-89E9-24815B3676A3}" presName="accent_5" presStyleCnt="0"/>
      <dgm:spPr/>
    </dgm:pt>
    <dgm:pt modelId="{717EF9E3-E286-41D1-A4F3-587447E62D96}" type="pres">
      <dgm:prSet presAssocID="{F01E4A04-3D2D-41DE-89E9-24815B3676A3}" presName="accentRepeatNode" presStyleLbl="solidFgAcc1" presStyleIdx="4" presStyleCnt="7"/>
      <dgm:spPr/>
    </dgm:pt>
    <dgm:pt modelId="{6EC0DDC9-C059-4C23-89BF-E36C0BBD6377}" type="pres">
      <dgm:prSet presAssocID="{37C9CAD0-5967-4E6A-A3D0-6FF3A9CA1005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8B8F59-EE32-4304-A71C-3BCEA84BCDBA}" type="pres">
      <dgm:prSet presAssocID="{37C9CAD0-5967-4E6A-A3D0-6FF3A9CA1005}" presName="accent_6" presStyleCnt="0"/>
      <dgm:spPr/>
    </dgm:pt>
    <dgm:pt modelId="{0AF77465-F900-49C0-AC36-EA7539B681FC}" type="pres">
      <dgm:prSet presAssocID="{37C9CAD0-5967-4E6A-A3D0-6FF3A9CA1005}" presName="accentRepeatNode" presStyleLbl="solidFgAcc1" presStyleIdx="5" presStyleCnt="7"/>
      <dgm:spPr/>
    </dgm:pt>
    <dgm:pt modelId="{49E5EDAD-A888-4000-BCCD-91880930551E}" type="pres">
      <dgm:prSet presAssocID="{5E9B9372-A863-42E5-992F-DAB767F36645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E726DF-DEB7-4A93-A031-807DDE6EFF47}" type="pres">
      <dgm:prSet presAssocID="{5E9B9372-A863-42E5-992F-DAB767F36645}" presName="accent_7" presStyleCnt="0"/>
      <dgm:spPr/>
    </dgm:pt>
    <dgm:pt modelId="{E1B37D36-863E-4BB2-AE8E-DA94299EDC56}" type="pres">
      <dgm:prSet presAssocID="{5E9B9372-A863-42E5-992F-DAB767F36645}" presName="accentRepeatNode" presStyleLbl="solidFgAcc1" presStyleIdx="6" presStyleCnt="7"/>
      <dgm:spPr/>
    </dgm:pt>
  </dgm:ptLst>
  <dgm:cxnLst>
    <dgm:cxn modelId="{90B1409C-F6E5-4B4E-A25B-FCE06F93D85D}" type="presOf" srcId="{37C9CAD0-5967-4E6A-A3D0-6FF3A9CA1005}" destId="{6EC0DDC9-C059-4C23-89BF-E36C0BBD6377}" srcOrd="0" destOrd="0" presId="urn:microsoft.com/office/officeart/2008/layout/VerticalCurvedList"/>
    <dgm:cxn modelId="{F7FDC48B-F311-4ACE-BD37-A5D791F04601}" type="presOf" srcId="{93FCB457-DD25-4E59-9FAC-A35EAE74B16D}" destId="{529D69AA-EC67-44DA-83AD-EDBCD1337002}" srcOrd="0" destOrd="0" presId="urn:microsoft.com/office/officeart/2008/layout/VerticalCurvedList"/>
    <dgm:cxn modelId="{FD581D9B-9F51-4786-A0B0-C2556004367F}" type="presOf" srcId="{DF564EC1-DC2F-4D68-80F4-1E9FDB03C0E6}" destId="{55E2438F-1734-4032-AB68-B0AB513BC9F9}" srcOrd="0" destOrd="0" presId="urn:microsoft.com/office/officeart/2008/layout/VerticalCurvedList"/>
    <dgm:cxn modelId="{691579A0-F860-436D-925E-E42019B692A4}" srcId="{DF564EC1-DC2F-4D68-80F4-1E9FDB03C0E6}" destId="{6DFE02BC-B7A0-41C3-9441-B452FE9CF4C9}" srcOrd="0" destOrd="0" parTransId="{95865D83-A48D-4D8B-B633-349A1C8B05A5}" sibTransId="{32EE3959-02C6-4186-B821-D688805D6018}"/>
    <dgm:cxn modelId="{99021A1C-8EC9-4979-8EC1-4FC7F66D79A1}" type="presOf" srcId="{74A97C3E-53E5-4434-B6E9-350A9E8FD99D}" destId="{F4CC246A-DACB-438D-BB47-705305CD94B1}" srcOrd="0" destOrd="0" presId="urn:microsoft.com/office/officeart/2008/layout/VerticalCurvedList"/>
    <dgm:cxn modelId="{07AD954A-BEE3-4F17-83FF-C0B48DEE4C39}" srcId="{DF564EC1-DC2F-4D68-80F4-1E9FDB03C0E6}" destId="{74A97C3E-53E5-4434-B6E9-350A9E8FD99D}" srcOrd="3" destOrd="0" parTransId="{8C026292-E3BF-464C-A00E-610E528D2298}" sibTransId="{BAE77E8A-403C-40F9-A031-6373CE6C2B32}"/>
    <dgm:cxn modelId="{5AD681BB-65B6-43CE-81DC-14BADE03F542}" srcId="{DF564EC1-DC2F-4D68-80F4-1E9FDB03C0E6}" destId="{F01E4A04-3D2D-41DE-89E9-24815B3676A3}" srcOrd="4" destOrd="0" parTransId="{C00FEBE8-F31D-448D-8C17-B3588A8466AF}" sibTransId="{698167DA-557A-4384-B874-F1378053A111}"/>
    <dgm:cxn modelId="{6B9ED5E7-1AF3-4E4D-9082-96CE99172FBE}" srcId="{DF564EC1-DC2F-4D68-80F4-1E9FDB03C0E6}" destId="{37C9CAD0-5967-4E6A-A3D0-6FF3A9CA1005}" srcOrd="5" destOrd="0" parTransId="{F55775E1-D4BD-4F84-86D4-95A1678E23A4}" sibTransId="{7A1D7EBE-C6C5-42EF-915C-4F3837038830}"/>
    <dgm:cxn modelId="{154E2E5B-328E-4540-959E-B4FBFE92B167}" type="presOf" srcId="{F01E4A04-3D2D-41DE-89E9-24815B3676A3}" destId="{A2BC70BE-2F7C-45FD-A847-204FD89AFE60}" srcOrd="0" destOrd="0" presId="urn:microsoft.com/office/officeart/2008/layout/VerticalCurvedList"/>
    <dgm:cxn modelId="{6583A194-8EC2-4A21-8627-E8D68B14F49C}" srcId="{DF564EC1-DC2F-4D68-80F4-1E9FDB03C0E6}" destId="{888495D7-8F6C-4DB1-8AD1-759D27B46287}" srcOrd="1" destOrd="0" parTransId="{0B2156CE-DF4D-40BD-AA62-D70FDB9933D4}" sibTransId="{E9678E1F-A70C-4A91-B5C0-7DF478EA1B13}"/>
    <dgm:cxn modelId="{842D4B27-40BE-4F46-8B78-1E797C73B7FB}" type="presOf" srcId="{6DFE02BC-B7A0-41C3-9441-B452FE9CF4C9}" destId="{C6F04542-44DA-4678-99FE-CFAACD3CDC99}" srcOrd="0" destOrd="0" presId="urn:microsoft.com/office/officeart/2008/layout/VerticalCurvedList"/>
    <dgm:cxn modelId="{27686677-CAD8-4C62-9D39-0FC1F5596442}" srcId="{DF564EC1-DC2F-4D68-80F4-1E9FDB03C0E6}" destId="{5E9B9372-A863-42E5-992F-DAB767F36645}" srcOrd="6" destOrd="0" parTransId="{34DD1330-816A-4FD2-9308-02886AE082E5}" sibTransId="{871688A3-A8DD-4F39-BF67-FE5A46BCF240}"/>
    <dgm:cxn modelId="{189C318D-2052-42F5-A803-FFEC99CB061D}" srcId="{DF564EC1-DC2F-4D68-80F4-1E9FDB03C0E6}" destId="{93FCB457-DD25-4E59-9FAC-A35EAE74B16D}" srcOrd="2" destOrd="0" parTransId="{EB2133D1-4F0C-4742-9E9E-1DFC611E661B}" sibTransId="{302B0540-A5B3-4DD0-8552-B8805B6AE5BB}"/>
    <dgm:cxn modelId="{EF09C5D3-3B88-4497-89E1-67C4A8D88714}" type="presOf" srcId="{32EE3959-02C6-4186-B821-D688805D6018}" destId="{97421859-61F3-4ADB-BE11-8358541F3E7C}" srcOrd="0" destOrd="0" presId="urn:microsoft.com/office/officeart/2008/layout/VerticalCurvedList"/>
    <dgm:cxn modelId="{3AC5BBD4-25BB-43E2-BC5D-62B5686C1A8D}" type="presOf" srcId="{5E9B9372-A863-42E5-992F-DAB767F36645}" destId="{49E5EDAD-A888-4000-BCCD-91880930551E}" srcOrd="0" destOrd="0" presId="urn:microsoft.com/office/officeart/2008/layout/VerticalCurvedList"/>
    <dgm:cxn modelId="{27A8DBEF-6F61-46E0-92FA-3B775B7D7D42}" type="presOf" srcId="{888495D7-8F6C-4DB1-8AD1-759D27B46287}" destId="{2F1EA952-7672-4348-B59D-E28739816DF9}" srcOrd="0" destOrd="0" presId="urn:microsoft.com/office/officeart/2008/layout/VerticalCurvedList"/>
    <dgm:cxn modelId="{68FCE87A-3456-4F30-96EE-8602F0429603}" type="presParOf" srcId="{55E2438F-1734-4032-AB68-B0AB513BC9F9}" destId="{3C5907F1-F7F6-448C-9D05-D1682FA0F3EE}" srcOrd="0" destOrd="0" presId="urn:microsoft.com/office/officeart/2008/layout/VerticalCurvedList"/>
    <dgm:cxn modelId="{3FBD7EFA-718D-4FC7-AA3F-7C5BA09758AB}" type="presParOf" srcId="{3C5907F1-F7F6-448C-9D05-D1682FA0F3EE}" destId="{727611C2-F8D2-4B9C-9EB8-343F66D47BAB}" srcOrd="0" destOrd="0" presId="urn:microsoft.com/office/officeart/2008/layout/VerticalCurvedList"/>
    <dgm:cxn modelId="{39B326D5-67C0-44DD-B5F3-420087FAF436}" type="presParOf" srcId="{727611C2-F8D2-4B9C-9EB8-343F66D47BAB}" destId="{06C4F1D7-FF79-48DC-8943-C6BCD1826C3E}" srcOrd="0" destOrd="0" presId="urn:microsoft.com/office/officeart/2008/layout/VerticalCurvedList"/>
    <dgm:cxn modelId="{99F818FB-D1DE-4F50-92C3-38E3E1C0EBEB}" type="presParOf" srcId="{727611C2-F8D2-4B9C-9EB8-343F66D47BAB}" destId="{97421859-61F3-4ADB-BE11-8358541F3E7C}" srcOrd="1" destOrd="0" presId="urn:microsoft.com/office/officeart/2008/layout/VerticalCurvedList"/>
    <dgm:cxn modelId="{CC057696-7D0F-4B02-8474-9B12E136377E}" type="presParOf" srcId="{727611C2-F8D2-4B9C-9EB8-343F66D47BAB}" destId="{10C42C7A-6071-4AB4-AF76-7CA5EAC78C27}" srcOrd="2" destOrd="0" presId="urn:microsoft.com/office/officeart/2008/layout/VerticalCurvedList"/>
    <dgm:cxn modelId="{C076535F-262A-431A-9E21-A32DF30D1598}" type="presParOf" srcId="{727611C2-F8D2-4B9C-9EB8-343F66D47BAB}" destId="{7AF3F611-FEC9-4215-B204-50663EF68A23}" srcOrd="3" destOrd="0" presId="urn:microsoft.com/office/officeart/2008/layout/VerticalCurvedList"/>
    <dgm:cxn modelId="{96E30A03-3579-4101-826C-1EBB53D77422}" type="presParOf" srcId="{3C5907F1-F7F6-448C-9D05-D1682FA0F3EE}" destId="{C6F04542-44DA-4678-99FE-CFAACD3CDC99}" srcOrd="1" destOrd="0" presId="urn:microsoft.com/office/officeart/2008/layout/VerticalCurvedList"/>
    <dgm:cxn modelId="{B9D12B4D-D0FF-41B1-93D1-E3D2E77E58B1}" type="presParOf" srcId="{3C5907F1-F7F6-448C-9D05-D1682FA0F3EE}" destId="{ABCDB41F-9EAA-4A35-8889-6D6628439B43}" srcOrd="2" destOrd="0" presId="urn:microsoft.com/office/officeart/2008/layout/VerticalCurvedList"/>
    <dgm:cxn modelId="{E2ED2EA9-35BE-42D2-85D0-5ABB8DD17B13}" type="presParOf" srcId="{ABCDB41F-9EAA-4A35-8889-6D6628439B43}" destId="{310A5319-B654-4390-B7A4-5AA1288BA988}" srcOrd="0" destOrd="0" presId="urn:microsoft.com/office/officeart/2008/layout/VerticalCurvedList"/>
    <dgm:cxn modelId="{7480EFE5-1BE7-40F1-856E-C550190C8ACA}" type="presParOf" srcId="{3C5907F1-F7F6-448C-9D05-D1682FA0F3EE}" destId="{2F1EA952-7672-4348-B59D-E28739816DF9}" srcOrd="3" destOrd="0" presId="urn:microsoft.com/office/officeart/2008/layout/VerticalCurvedList"/>
    <dgm:cxn modelId="{F45E60E0-2D79-4A47-A44D-9778D71D8883}" type="presParOf" srcId="{3C5907F1-F7F6-448C-9D05-D1682FA0F3EE}" destId="{79F8CCD6-5F35-44C1-AEE7-6EABFE13510F}" srcOrd="4" destOrd="0" presId="urn:microsoft.com/office/officeart/2008/layout/VerticalCurvedList"/>
    <dgm:cxn modelId="{CC0C7654-16BE-4F2B-97A3-7B120C04873E}" type="presParOf" srcId="{79F8CCD6-5F35-44C1-AEE7-6EABFE13510F}" destId="{5C89DB57-B4BD-4D28-A241-E3F7E01C505F}" srcOrd="0" destOrd="0" presId="urn:microsoft.com/office/officeart/2008/layout/VerticalCurvedList"/>
    <dgm:cxn modelId="{6A0390D8-10AC-4957-B937-4FDE626556BD}" type="presParOf" srcId="{3C5907F1-F7F6-448C-9D05-D1682FA0F3EE}" destId="{529D69AA-EC67-44DA-83AD-EDBCD1337002}" srcOrd="5" destOrd="0" presId="urn:microsoft.com/office/officeart/2008/layout/VerticalCurvedList"/>
    <dgm:cxn modelId="{B84565D9-844E-4BBB-96DC-9204BCD87EC3}" type="presParOf" srcId="{3C5907F1-F7F6-448C-9D05-D1682FA0F3EE}" destId="{107D396B-600D-4EE5-8DDC-290386F48403}" srcOrd="6" destOrd="0" presId="urn:microsoft.com/office/officeart/2008/layout/VerticalCurvedList"/>
    <dgm:cxn modelId="{CF5ADE68-E619-4154-89FD-0D59EA3947BC}" type="presParOf" srcId="{107D396B-600D-4EE5-8DDC-290386F48403}" destId="{063DA064-BD3C-4A70-87D9-C5776CBBF64C}" srcOrd="0" destOrd="0" presId="urn:microsoft.com/office/officeart/2008/layout/VerticalCurvedList"/>
    <dgm:cxn modelId="{7C2F565F-8FF1-4F95-8926-21EAB38AC722}" type="presParOf" srcId="{3C5907F1-F7F6-448C-9D05-D1682FA0F3EE}" destId="{F4CC246A-DACB-438D-BB47-705305CD94B1}" srcOrd="7" destOrd="0" presId="urn:microsoft.com/office/officeart/2008/layout/VerticalCurvedList"/>
    <dgm:cxn modelId="{53EA2C74-FBCD-4591-8B38-1DCC47990052}" type="presParOf" srcId="{3C5907F1-F7F6-448C-9D05-D1682FA0F3EE}" destId="{3808AEB5-98B9-493F-B575-F9FB0E72069D}" srcOrd="8" destOrd="0" presId="urn:microsoft.com/office/officeart/2008/layout/VerticalCurvedList"/>
    <dgm:cxn modelId="{A2472214-D25F-4B91-B1C7-3BE482CFC193}" type="presParOf" srcId="{3808AEB5-98B9-493F-B575-F9FB0E72069D}" destId="{97D14147-1F6F-4D6A-A120-3E9091BE0BD8}" srcOrd="0" destOrd="0" presId="urn:microsoft.com/office/officeart/2008/layout/VerticalCurvedList"/>
    <dgm:cxn modelId="{C708210C-EE88-47B9-8A99-8572FCBE6DF0}" type="presParOf" srcId="{3C5907F1-F7F6-448C-9D05-D1682FA0F3EE}" destId="{A2BC70BE-2F7C-45FD-A847-204FD89AFE60}" srcOrd="9" destOrd="0" presId="urn:microsoft.com/office/officeart/2008/layout/VerticalCurvedList"/>
    <dgm:cxn modelId="{25FD73DA-408C-48E7-9C7B-CE3469B0EAC3}" type="presParOf" srcId="{3C5907F1-F7F6-448C-9D05-D1682FA0F3EE}" destId="{7DD0526E-87DD-4357-A3F4-5F916C3FF738}" srcOrd="10" destOrd="0" presId="urn:microsoft.com/office/officeart/2008/layout/VerticalCurvedList"/>
    <dgm:cxn modelId="{25556CFA-805B-4F05-BEDD-6C3C8500E0AF}" type="presParOf" srcId="{7DD0526E-87DD-4357-A3F4-5F916C3FF738}" destId="{717EF9E3-E286-41D1-A4F3-587447E62D96}" srcOrd="0" destOrd="0" presId="urn:microsoft.com/office/officeart/2008/layout/VerticalCurvedList"/>
    <dgm:cxn modelId="{868DDC08-43FD-4D33-A056-D1CB91F52938}" type="presParOf" srcId="{3C5907F1-F7F6-448C-9D05-D1682FA0F3EE}" destId="{6EC0DDC9-C059-4C23-89BF-E36C0BBD6377}" srcOrd="11" destOrd="0" presId="urn:microsoft.com/office/officeart/2008/layout/VerticalCurvedList"/>
    <dgm:cxn modelId="{B884487A-F28B-4C05-A3D5-536F291C9A72}" type="presParOf" srcId="{3C5907F1-F7F6-448C-9D05-D1682FA0F3EE}" destId="{198B8F59-EE32-4304-A71C-3BCEA84BCDBA}" srcOrd="12" destOrd="0" presId="urn:microsoft.com/office/officeart/2008/layout/VerticalCurvedList"/>
    <dgm:cxn modelId="{C5A0908A-F15A-4515-8764-448E6C76A6BE}" type="presParOf" srcId="{198B8F59-EE32-4304-A71C-3BCEA84BCDBA}" destId="{0AF77465-F900-49C0-AC36-EA7539B681FC}" srcOrd="0" destOrd="0" presId="urn:microsoft.com/office/officeart/2008/layout/VerticalCurvedList"/>
    <dgm:cxn modelId="{C61F485F-3342-4991-9B75-4FE62F76FAE4}" type="presParOf" srcId="{3C5907F1-F7F6-448C-9D05-D1682FA0F3EE}" destId="{49E5EDAD-A888-4000-BCCD-91880930551E}" srcOrd="13" destOrd="0" presId="urn:microsoft.com/office/officeart/2008/layout/VerticalCurvedList"/>
    <dgm:cxn modelId="{F4B9CEFD-40A7-4184-BA9F-D76EA01631FF}" type="presParOf" srcId="{3C5907F1-F7F6-448C-9D05-D1682FA0F3EE}" destId="{A6E726DF-DEB7-4A93-A031-807DDE6EFF47}" srcOrd="14" destOrd="0" presId="urn:microsoft.com/office/officeart/2008/layout/VerticalCurvedList"/>
    <dgm:cxn modelId="{6415AE2E-7229-4BCA-A95C-CBDCBEAF9CFE}" type="presParOf" srcId="{A6E726DF-DEB7-4A93-A031-807DDE6EFF47}" destId="{E1B37D36-863E-4BB2-AE8E-DA94299EDC5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564EC1-DC2F-4D68-80F4-1E9FDB03C0E6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DFE02BC-B7A0-41C3-9441-B452FE9CF4C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НОРМАТИВНОЕ ПРАВОВОЕ ОБЕСПЕЧЕНИЕ ГИА</a:t>
          </a:r>
        </a:p>
      </dgm:t>
    </dgm:pt>
    <dgm:pt modelId="{95865D83-A48D-4D8B-B633-349A1C8B05A5}" type="parTrans" cxnId="{691579A0-F860-436D-925E-E42019B692A4}">
      <dgm:prSet/>
      <dgm:spPr/>
      <dgm:t>
        <a:bodyPr/>
        <a:lstStyle/>
        <a:p>
          <a:endParaRPr lang="ru-RU"/>
        </a:p>
      </dgm:t>
    </dgm:pt>
    <dgm:pt modelId="{32EE3959-02C6-4186-B821-D688805D6018}" type="sibTrans" cxnId="{691579A0-F860-436D-925E-E42019B692A4}">
      <dgm:prSet/>
      <dgm:spPr/>
      <dgm:t>
        <a:bodyPr/>
        <a:lstStyle/>
        <a:p>
          <a:endParaRPr lang="ru-RU"/>
        </a:p>
      </dgm:t>
    </dgm:pt>
    <dgm:pt modelId="{93FCB457-DD25-4E59-9FAC-A35EAE74B16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eaLnBrk="1" latinLnBrk="0"/>
          <a:r>
            <a:rPr lang="ru-RU" sz="1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ДОСТАВКА ЭКЗАМЕНАЦИОННЫХ МАТЕРИАЛОВ И ВХОД УЧАСТНИКОВ В ППЭ</a:t>
          </a:r>
        </a:p>
      </dgm:t>
    </dgm:pt>
    <dgm:pt modelId="{EB2133D1-4F0C-4742-9E9E-1DFC611E661B}" type="parTrans" cxnId="{189C318D-2052-42F5-A803-FFEC99CB061D}">
      <dgm:prSet/>
      <dgm:spPr/>
      <dgm:t>
        <a:bodyPr/>
        <a:lstStyle/>
        <a:p>
          <a:endParaRPr lang="ru-RU"/>
        </a:p>
      </dgm:t>
    </dgm:pt>
    <dgm:pt modelId="{302B0540-A5B3-4DD0-8552-B8805B6AE5BB}" type="sibTrans" cxnId="{189C318D-2052-42F5-A803-FFEC99CB061D}">
      <dgm:prSet/>
      <dgm:spPr/>
      <dgm:t>
        <a:bodyPr/>
        <a:lstStyle/>
        <a:p>
          <a:endParaRPr lang="ru-RU"/>
        </a:p>
      </dgm:t>
    </dgm:pt>
    <dgm:pt modelId="{74A97C3E-53E5-4434-B6E9-350A9E8FD99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ПРОВЕДЕНИЕ </a:t>
          </a:r>
          <a:r>
            <a:rPr lang="ru-RU" sz="1600" b="1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ГИА </a:t>
          </a:r>
          <a:r>
            <a:rPr lang="ru-RU" sz="1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В АУДИТОРИИ</a:t>
          </a:r>
        </a:p>
      </dgm:t>
    </dgm:pt>
    <dgm:pt modelId="{8C026292-E3BF-464C-A00E-610E528D2298}" type="parTrans" cxnId="{07AD954A-BEE3-4F17-83FF-C0B48DEE4C39}">
      <dgm:prSet/>
      <dgm:spPr/>
      <dgm:t>
        <a:bodyPr/>
        <a:lstStyle/>
        <a:p>
          <a:endParaRPr lang="ru-RU"/>
        </a:p>
      </dgm:t>
    </dgm:pt>
    <dgm:pt modelId="{BAE77E8A-403C-40F9-A031-6373CE6C2B32}" type="sibTrans" cxnId="{07AD954A-BEE3-4F17-83FF-C0B48DEE4C39}">
      <dgm:prSet/>
      <dgm:spPr/>
      <dgm:t>
        <a:bodyPr/>
        <a:lstStyle/>
        <a:p>
          <a:endParaRPr lang="ru-RU"/>
        </a:p>
      </dgm:t>
    </dgm:pt>
    <dgm:pt modelId="{F01E4A04-3D2D-41DE-89E9-24815B3676A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/>
        <a:lstStyle/>
        <a:p>
          <a:r>
            <a:rPr lang="ru-RU" sz="1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ТРЕБОВАНИЯ К СОБЛЮДЕНИЮ ПОРЯДКА ПРОВЕДЕНИЯ </a:t>
          </a:r>
          <a:r>
            <a:rPr lang="ru-RU" sz="1600" b="1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ГИА </a:t>
          </a:r>
          <a:r>
            <a:rPr lang="ru-RU" sz="1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В ППЭ</a:t>
          </a:r>
        </a:p>
      </dgm:t>
    </dgm:pt>
    <dgm:pt modelId="{698167DA-557A-4384-B874-F1378053A111}" type="sibTrans" cxnId="{5AD681BB-65B6-43CE-81DC-14BADE03F542}">
      <dgm:prSet/>
      <dgm:spPr/>
      <dgm:t>
        <a:bodyPr/>
        <a:lstStyle/>
        <a:p>
          <a:endParaRPr lang="ru-RU"/>
        </a:p>
      </dgm:t>
    </dgm:pt>
    <dgm:pt modelId="{C00FEBE8-F31D-448D-8C17-B3588A8466AF}" type="parTrans" cxnId="{5AD681BB-65B6-43CE-81DC-14BADE03F542}">
      <dgm:prSet/>
      <dgm:spPr/>
      <dgm:t>
        <a:bodyPr/>
        <a:lstStyle/>
        <a:p>
          <a:endParaRPr lang="ru-RU"/>
        </a:p>
      </dgm:t>
    </dgm:pt>
    <dgm:pt modelId="{37C9CAD0-5967-4E6A-A3D0-6FF3A9CA1005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/>
        <a:lstStyle/>
        <a:p>
          <a:r>
            <a:rPr lang="ru-RU" sz="1600" b="1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ПОРЯДОК ПРОВЕДЕНИЯ И ПОДГОТОВКИ ЭКЗАМЕНА ПО ОТДЕЛЬНЫМ ПРЕДМЕТАМ</a:t>
          </a:r>
          <a:endParaRPr lang="ru-RU" sz="1600" b="1" dirty="0">
            <a:solidFill>
              <a:schemeClr val="accent1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F55775E1-D4BD-4F84-86D4-95A1678E23A4}" type="parTrans" cxnId="{6B9ED5E7-1AF3-4E4D-9082-96CE99172FBE}">
      <dgm:prSet/>
      <dgm:spPr/>
      <dgm:t>
        <a:bodyPr/>
        <a:lstStyle/>
        <a:p>
          <a:endParaRPr lang="ru-RU"/>
        </a:p>
      </dgm:t>
    </dgm:pt>
    <dgm:pt modelId="{7A1D7EBE-C6C5-42EF-915C-4F3837038830}" type="sibTrans" cxnId="{6B9ED5E7-1AF3-4E4D-9082-96CE99172FBE}">
      <dgm:prSet/>
      <dgm:spPr/>
      <dgm:t>
        <a:bodyPr/>
        <a:lstStyle/>
        <a:p>
          <a:endParaRPr lang="ru-RU"/>
        </a:p>
      </dgm:t>
    </dgm:pt>
    <dgm:pt modelId="{888495D7-8F6C-4DB1-8AD1-759D27B46287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ТРЕБОВАНИЯ К ПУНКТАМ ПРОВЕДЕНИЯ ЭКЗАМЕНОВ</a:t>
          </a:r>
        </a:p>
      </dgm:t>
    </dgm:pt>
    <dgm:pt modelId="{0B2156CE-DF4D-40BD-AA62-D70FDB9933D4}" type="parTrans" cxnId="{6583A194-8EC2-4A21-8627-E8D68B14F49C}">
      <dgm:prSet/>
      <dgm:spPr/>
      <dgm:t>
        <a:bodyPr/>
        <a:lstStyle/>
        <a:p>
          <a:endParaRPr lang="ru-RU"/>
        </a:p>
      </dgm:t>
    </dgm:pt>
    <dgm:pt modelId="{E9678E1F-A70C-4A91-B5C0-7DF478EA1B13}" type="sibTrans" cxnId="{6583A194-8EC2-4A21-8627-E8D68B14F49C}">
      <dgm:prSet/>
      <dgm:spPr/>
      <dgm:t>
        <a:bodyPr/>
        <a:lstStyle/>
        <a:p>
          <a:endParaRPr lang="ru-RU"/>
        </a:p>
      </dgm:t>
    </dgm:pt>
    <dgm:pt modelId="{5E9B9372-A863-42E5-992F-DAB767F36645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ЗАВЕРШЕНИЕ ЭКЗАМЕНА В ППЭ</a:t>
          </a:r>
        </a:p>
      </dgm:t>
    </dgm:pt>
    <dgm:pt modelId="{34DD1330-816A-4FD2-9308-02886AE082E5}" type="parTrans" cxnId="{27686677-CAD8-4C62-9D39-0FC1F5596442}">
      <dgm:prSet/>
      <dgm:spPr/>
      <dgm:t>
        <a:bodyPr/>
        <a:lstStyle/>
        <a:p>
          <a:endParaRPr lang="ru-RU"/>
        </a:p>
      </dgm:t>
    </dgm:pt>
    <dgm:pt modelId="{871688A3-A8DD-4F39-BF67-FE5A46BCF240}" type="sibTrans" cxnId="{27686677-CAD8-4C62-9D39-0FC1F5596442}">
      <dgm:prSet/>
      <dgm:spPr/>
      <dgm:t>
        <a:bodyPr/>
        <a:lstStyle/>
        <a:p>
          <a:endParaRPr lang="ru-RU"/>
        </a:p>
      </dgm:t>
    </dgm:pt>
    <dgm:pt modelId="{55E2438F-1734-4032-AB68-B0AB513BC9F9}" type="pres">
      <dgm:prSet presAssocID="{DF564EC1-DC2F-4D68-80F4-1E9FDB03C0E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C5907F1-F7F6-448C-9D05-D1682FA0F3EE}" type="pres">
      <dgm:prSet presAssocID="{DF564EC1-DC2F-4D68-80F4-1E9FDB03C0E6}" presName="Name1" presStyleCnt="0"/>
      <dgm:spPr/>
    </dgm:pt>
    <dgm:pt modelId="{727611C2-F8D2-4B9C-9EB8-343F66D47BAB}" type="pres">
      <dgm:prSet presAssocID="{DF564EC1-DC2F-4D68-80F4-1E9FDB03C0E6}" presName="cycle" presStyleCnt="0"/>
      <dgm:spPr/>
    </dgm:pt>
    <dgm:pt modelId="{06C4F1D7-FF79-48DC-8943-C6BCD1826C3E}" type="pres">
      <dgm:prSet presAssocID="{DF564EC1-DC2F-4D68-80F4-1E9FDB03C0E6}" presName="srcNode" presStyleLbl="node1" presStyleIdx="0" presStyleCnt="7"/>
      <dgm:spPr/>
    </dgm:pt>
    <dgm:pt modelId="{97421859-61F3-4ADB-BE11-8358541F3E7C}" type="pres">
      <dgm:prSet presAssocID="{DF564EC1-DC2F-4D68-80F4-1E9FDB03C0E6}" presName="conn" presStyleLbl="parChTrans1D2" presStyleIdx="0" presStyleCnt="1"/>
      <dgm:spPr/>
      <dgm:t>
        <a:bodyPr/>
        <a:lstStyle/>
        <a:p>
          <a:endParaRPr lang="ru-RU"/>
        </a:p>
      </dgm:t>
    </dgm:pt>
    <dgm:pt modelId="{10C42C7A-6071-4AB4-AF76-7CA5EAC78C27}" type="pres">
      <dgm:prSet presAssocID="{DF564EC1-DC2F-4D68-80F4-1E9FDB03C0E6}" presName="extraNode" presStyleLbl="node1" presStyleIdx="0" presStyleCnt="7"/>
      <dgm:spPr/>
    </dgm:pt>
    <dgm:pt modelId="{7AF3F611-FEC9-4215-B204-50663EF68A23}" type="pres">
      <dgm:prSet presAssocID="{DF564EC1-DC2F-4D68-80F4-1E9FDB03C0E6}" presName="dstNode" presStyleLbl="node1" presStyleIdx="0" presStyleCnt="7"/>
      <dgm:spPr/>
    </dgm:pt>
    <dgm:pt modelId="{C6F04542-44DA-4678-99FE-CFAACD3CDC99}" type="pres">
      <dgm:prSet presAssocID="{6DFE02BC-B7A0-41C3-9441-B452FE9CF4C9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CDB41F-9EAA-4A35-8889-6D6628439B43}" type="pres">
      <dgm:prSet presAssocID="{6DFE02BC-B7A0-41C3-9441-B452FE9CF4C9}" presName="accent_1" presStyleCnt="0"/>
      <dgm:spPr/>
    </dgm:pt>
    <dgm:pt modelId="{310A5319-B654-4390-B7A4-5AA1288BA988}" type="pres">
      <dgm:prSet presAssocID="{6DFE02BC-B7A0-41C3-9441-B452FE9CF4C9}" presName="accentRepeatNode" presStyleLbl="solidFgAcc1" presStyleIdx="0" presStyleCnt="7"/>
      <dgm:spPr/>
    </dgm:pt>
    <dgm:pt modelId="{2F1EA952-7672-4348-B59D-E28739816DF9}" type="pres">
      <dgm:prSet presAssocID="{888495D7-8F6C-4DB1-8AD1-759D27B46287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F8CCD6-5F35-44C1-AEE7-6EABFE13510F}" type="pres">
      <dgm:prSet presAssocID="{888495D7-8F6C-4DB1-8AD1-759D27B46287}" presName="accent_2" presStyleCnt="0"/>
      <dgm:spPr/>
    </dgm:pt>
    <dgm:pt modelId="{5C89DB57-B4BD-4D28-A241-E3F7E01C505F}" type="pres">
      <dgm:prSet presAssocID="{888495D7-8F6C-4DB1-8AD1-759D27B46287}" presName="accentRepeatNode" presStyleLbl="solidFgAcc1" presStyleIdx="1" presStyleCnt="7"/>
      <dgm:spPr/>
    </dgm:pt>
    <dgm:pt modelId="{529D69AA-EC67-44DA-83AD-EDBCD1337002}" type="pres">
      <dgm:prSet presAssocID="{93FCB457-DD25-4E59-9FAC-A35EAE74B16D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7D396B-600D-4EE5-8DDC-290386F48403}" type="pres">
      <dgm:prSet presAssocID="{93FCB457-DD25-4E59-9FAC-A35EAE74B16D}" presName="accent_3" presStyleCnt="0"/>
      <dgm:spPr/>
    </dgm:pt>
    <dgm:pt modelId="{063DA064-BD3C-4A70-87D9-C5776CBBF64C}" type="pres">
      <dgm:prSet presAssocID="{93FCB457-DD25-4E59-9FAC-A35EAE74B16D}" presName="accentRepeatNode" presStyleLbl="solidFgAcc1" presStyleIdx="2" presStyleCnt="7"/>
      <dgm:spPr/>
    </dgm:pt>
    <dgm:pt modelId="{F4CC246A-DACB-438D-BB47-705305CD94B1}" type="pres">
      <dgm:prSet presAssocID="{74A97C3E-53E5-4434-B6E9-350A9E8FD99D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08AEB5-98B9-493F-B575-F9FB0E72069D}" type="pres">
      <dgm:prSet presAssocID="{74A97C3E-53E5-4434-B6E9-350A9E8FD99D}" presName="accent_4" presStyleCnt="0"/>
      <dgm:spPr/>
    </dgm:pt>
    <dgm:pt modelId="{97D14147-1F6F-4D6A-A120-3E9091BE0BD8}" type="pres">
      <dgm:prSet presAssocID="{74A97C3E-53E5-4434-B6E9-350A9E8FD99D}" presName="accentRepeatNode" presStyleLbl="solidFgAcc1" presStyleIdx="3" presStyleCnt="7"/>
      <dgm:spPr/>
    </dgm:pt>
    <dgm:pt modelId="{A2BC70BE-2F7C-45FD-A847-204FD89AFE60}" type="pres">
      <dgm:prSet presAssocID="{F01E4A04-3D2D-41DE-89E9-24815B3676A3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D0526E-87DD-4357-A3F4-5F916C3FF738}" type="pres">
      <dgm:prSet presAssocID="{F01E4A04-3D2D-41DE-89E9-24815B3676A3}" presName="accent_5" presStyleCnt="0"/>
      <dgm:spPr/>
    </dgm:pt>
    <dgm:pt modelId="{717EF9E3-E286-41D1-A4F3-587447E62D96}" type="pres">
      <dgm:prSet presAssocID="{F01E4A04-3D2D-41DE-89E9-24815B3676A3}" presName="accentRepeatNode" presStyleLbl="solidFgAcc1" presStyleIdx="4" presStyleCnt="7"/>
      <dgm:spPr/>
    </dgm:pt>
    <dgm:pt modelId="{6EC0DDC9-C059-4C23-89BF-E36C0BBD6377}" type="pres">
      <dgm:prSet presAssocID="{37C9CAD0-5967-4E6A-A3D0-6FF3A9CA1005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8B8F59-EE32-4304-A71C-3BCEA84BCDBA}" type="pres">
      <dgm:prSet presAssocID="{37C9CAD0-5967-4E6A-A3D0-6FF3A9CA1005}" presName="accent_6" presStyleCnt="0"/>
      <dgm:spPr/>
    </dgm:pt>
    <dgm:pt modelId="{0AF77465-F900-49C0-AC36-EA7539B681FC}" type="pres">
      <dgm:prSet presAssocID="{37C9CAD0-5967-4E6A-A3D0-6FF3A9CA1005}" presName="accentRepeatNode" presStyleLbl="solidFgAcc1" presStyleIdx="5" presStyleCnt="7"/>
      <dgm:spPr/>
    </dgm:pt>
    <dgm:pt modelId="{49E5EDAD-A888-4000-BCCD-91880930551E}" type="pres">
      <dgm:prSet presAssocID="{5E9B9372-A863-42E5-992F-DAB767F36645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E726DF-DEB7-4A93-A031-807DDE6EFF47}" type="pres">
      <dgm:prSet presAssocID="{5E9B9372-A863-42E5-992F-DAB767F36645}" presName="accent_7" presStyleCnt="0"/>
      <dgm:spPr/>
    </dgm:pt>
    <dgm:pt modelId="{E1B37D36-863E-4BB2-AE8E-DA94299EDC56}" type="pres">
      <dgm:prSet presAssocID="{5E9B9372-A863-42E5-992F-DAB767F36645}" presName="accentRepeatNode" presStyleLbl="solidFgAcc1" presStyleIdx="6" presStyleCnt="7"/>
      <dgm:spPr/>
    </dgm:pt>
  </dgm:ptLst>
  <dgm:cxnLst>
    <dgm:cxn modelId="{553F4B27-519B-4A2A-9276-B21EAA62AE39}" type="presOf" srcId="{37C9CAD0-5967-4E6A-A3D0-6FF3A9CA1005}" destId="{6EC0DDC9-C059-4C23-89BF-E36C0BBD6377}" srcOrd="0" destOrd="0" presId="urn:microsoft.com/office/officeart/2008/layout/VerticalCurvedList"/>
    <dgm:cxn modelId="{C47061B3-3F59-4059-8247-BFE4CC265A37}" type="presOf" srcId="{74A97C3E-53E5-4434-B6E9-350A9E8FD99D}" destId="{F4CC246A-DACB-438D-BB47-705305CD94B1}" srcOrd="0" destOrd="0" presId="urn:microsoft.com/office/officeart/2008/layout/VerticalCurvedList"/>
    <dgm:cxn modelId="{3EAA838B-0330-4FBB-961A-3E453EE4F856}" type="presOf" srcId="{F01E4A04-3D2D-41DE-89E9-24815B3676A3}" destId="{A2BC70BE-2F7C-45FD-A847-204FD89AFE60}" srcOrd="0" destOrd="0" presId="urn:microsoft.com/office/officeart/2008/layout/VerticalCurvedList"/>
    <dgm:cxn modelId="{B43E752F-03B7-404F-A67D-D520FD63F142}" type="presOf" srcId="{888495D7-8F6C-4DB1-8AD1-759D27B46287}" destId="{2F1EA952-7672-4348-B59D-E28739816DF9}" srcOrd="0" destOrd="0" presId="urn:microsoft.com/office/officeart/2008/layout/VerticalCurvedList"/>
    <dgm:cxn modelId="{691579A0-F860-436D-925E-E42019B692A4}" srcId="{DF564EC1-DC2F-4D68-80F4-1E9FDB03C0E6}" destId="{6DFE02BC-B7A0-41C3-9441-B452FE9CF4C9}" srcOrd="0" destOrd="0" parTransId="{95865D83-A48D-4D8B-B633-349A1C8B05A5}" sibTransId="{32EE3959-02C6-4186-B821-D688805D6018}"/>
    <dgm:cxn modelId="{07AD954A-BEE3-4F17-83FF-C0B48DEE4C39}" srcId="{DF564EC1-DC2F-4D68-80F4-1E9FDB03C0E6}" destId="{74A97C3E-53E5-4434-B6E9-350A9E8FD99D}" srcOrd="3" destOrd="0" parTransId="{8C026292-E3BF-464C-A00E-610E528D2298}" sibTransId="{BAE77E8A-403C-40F9-A031-6373CE6C2B32}"/>
    <dgm:cxn modelId="{5AD681BB-65B6-43CE-81DC-14BADE03F542}" srcId="{DF564EC1-DC2F-4D68-80F4-1E9FDB03C0E6}" destId="{F01E4A04-3D2D-41DE-89E9-24815B3676A3}" srcOrd="4" destOrd="0" parTransId="{C00FEBE8-F31D-448D-8C17-B3588A8466AF}" sibTransId="{698167DA-557A-4384-B874-F1378053A111}"/>
    <dgm:cxn modelId="{6B9ED5E7-1AF3-4E4D-9082-96CE99172FBE}" srcId="{DF564EC1-DC2F-4D68-80F4-1E9FDB03C0E6}" destId="{37C9CAD0-5967-4E6A-A3D0-6FF3A9CA1005}" srcOrd="5" destOrd="0" parTransId="{F55775E1-D4BD-4F84-86D4-95A1678E23A4}" sibTransId="{7A1D7EBE-C6C5-42EF-915C-4F3837038830}"/>
    <dgm:cxn modelId="{19C9F477-7A66-4459-A82C-013B2E670EE8}" type="presOf" srcId="{5E9B9372-A863-42E5-992F-DAB767F36645}" destId="{49E5EDAD-A888-4000-BCCD-91880930551E}" srcOrd="0" destOrd="0" presId="urn:microsoft.com/office/officeart/2008/layout/VerticalCurvedList"/>
    <dgm:cxn modelId="{E1ED6C19-8D32-4546-9ADF-9759A6628AC4}" type="presOf" srcId="{DF564EC1-DC2F-4D68-80F4-1E9FDB03C0E6}" destId="{55E2438F-1734-4032-AB68-B0AB513BC9F9}" srcOrd="0" destOrd="0" presId="urn:microsoft.com/office/officeart/2008/layout/VerticalCurvedList"/>
    <dgm:cxn modelId="{6583A194-8EC2-4A21-8627-E8D68B14F49C}" srcId="{DF564EC1-DC2F-4D68-80F4-1E9FDB03C0E6}" destId="{888495D7-8F6C-4DB1-8AD1-759D27B46287}" srcOrd="1" destOrd="0" parTransId="{0B2156CE-DF4D-40BD-AA62-D70FDB9933D4}" sibTransId="{E9678E1F-A70C-4A91-B5C0-7DF478EA1B13}"/>
    <dgm:cxn modelId="{27686677-CAD8-4C62-9D39-0FC1F5596442}" srcId="{DF564EC1-DC2F-4D68-80F4-1E9FDB03C0E6}" destId="{5E9B9372-A863-42E5-992F-DAB767F36645}" srcOrd="6" destOrd="0" parTransId="{34DD1330-816A-4FD2-9308-02886AE082E5}" sibTransId="{871688A3-A8DD-4F39-BF67-FE5A46BCF240}"/>
    <dgm:cxn modelId="{C627190F-C266-4F27-A5BA-AE9FD3EFB4F8}" type="presOf" srcId="{32EE3959-02C6-4186-B821-D688805D6018}" destId="{97421859-61F3-4ADB-BE11-8358541F3E7C}" srcOrd="0" destOrd="0" presId="urn:microsoft.com/office/officeart/2008/layout/VerticalCurvedList"/>
    <dgm:cxn modelId="{189C318D-2052-42F5-A803-FFEC99CB061D}" srcId="{DF564EC1-DC2F-4D68-80F4-1E9FDB03C0E6}" destId="{93FCB457-DD25-4E59-9FAC-A35EAE74B16D}" srcOrd="2" destOrd="0" parTransId="{EB2133D1-4F0C-4742-9E9E-1DFC611E661B}" sibTransId="{302B0540-A5B3-4DD0-8552-B8805B6AE5BB}"/>
    <dgm:cxn modelId="{E1909DD0-4601-4432-BABB-C3650A2DD860}" type="presOf" srcId="{93FCB457-DD25-4E59-9FAC-A35EAE74B16D}" destId="{529D69AA-EC67-44DA-83AD-EDBCD1337002}" srcOrd="0" destOrd="0" presId="urn:microsoft.com/office/officeart/2008/layout/VerticalCurvedList"/>
    <dgm:cxn modelId="{0ECE8F9C-4E13-42A1-973A-19270B3164DD}" type="presOf" srcId="{6DFE02BC-B7A0-41C3-9441-B452FE9CF4C9}" destId="{C6F04542-44DA-4678-99FE-CFAACD3CDC99}" srcOrd="0" destOrd="0" presId="urn:microsoft.com/office/officeart/2008/layout/VerticalCurvedList"/>
    <dgm:cxn modelId="{C1D5739A-5A2F-423A-903B-3D938F3D24AB}" type="presParOf" srcId="{55E2438F-1734-4032-AB68-B0AB513BC9F9}" destId="{3C5907F1-F7F6-448C-9D05-D1682FA0F3EE}" srcOrd="0" destOrd="0" presId="urn:microsoft.com/office/officeart/2008/layout/VerticalCurvedList"/>
    <dgm:cxn modelId="{9B54297B-E641-4A0B-B231-9600D79647EC}" type="presParOf" srcId="{3C5907F1-F7F6-448C-9D05-D1682FA0F3EE}" destId="{727611C2-F8D2-4B9C-9EB8-343F66D47BAB}" srcOrd="0" destOrd="0" presId="urn:microsoft.com/office/officeart/2008/layout/VerticalCurvedList"/>
    <dgm:cxn modelId="{8B586A18-9D49-4F37-8EAA-59ECD057FF2D}" type="presParOf" srcId="{727611C2-F8D2-4B9C-9EB8-343F66D47BAB}" destId="{06C4F1D7-FF79-48DC-8943-C6BCD1826C3E}" srcOrd="0" destOrd="0" presId="urn:microsoft.com/office/officeart/2008/layout/VerticalCurvedList"/>
    <dgm:cxn modelId="{EAF4D4FB-847D-4DDA-B266-17670F674D47}" type="presParOf" srcId="{727611C2-F8D2-4B9C-9EB8-343F66D47BAB}" destId="{97421859-61F3-4ADB-BE11-8358541F3E7C}" srcOrd="1" destOrd="0" presId="urn:microsoft.com/office/officeart/2008/layout/VerticalCurvedList"/>
    <dgm:cxn modelId="{4B46F269-70DD-4CCC-9D9B-D0B3DF368683}" type="presParOf" srcId="{727611C2-F8D2-4B9C-9EB8-343F66D47BAB}" destId="{10C42C7A-6071-4AB4-AF76-7CA5EAC78C27}" srcOrd="2" destOrd="0" presId="urn:microsoft.com/office/officeart/2008/layout/VerticalCurvedList"/>
    <dgm:cxn modelId="{03166502-B2E7-41E3-97E4-F1143A2360C1}" type="presParOf" srcId="{727611C2-F8D2-4B9C-9EB8-343F66D47BAB}" destId="{7AF3F611-FEC9-4215-B204-50663EF68A23}" srcOrd="3" destOrd="0" presId="urn:microsoft.com/office/officeart/2008/layout/VerticalCurvedList"/>
    <dgm:cxn modelId="{09FC4DD4-DCE0-4681-959F-DE34EB2B8BEF}" type="presParOf" srcId="{3C5907F1-F7F6-448C-9D05-D1682FA0F3EE}" destId="{C6F04542-44DA-4678-99FE-CFAACD3CDC99}" srcOrd="1" destOrd="0" presId="urn:microsoft.com/office/officeart/2008/layout/VerticalCurvedList"/>
    <dgm:cxn modelId="{20E44B92-D26B-4028-9FBB-367BF444B6DD}" type="presParOf" srcId="{3C5907F1-F7F6-448C-9D05-D1682FA0F3EE}" destId="{ABCDB41F-9EAA-4A35-8889-6D6628439B43}" srcOrd="2" destOrd="0" presId="urn:microsoft.com/office/officeart/2008/layout/VerticalCurvedList"/>
    <dgm:cxn modelId="{00C28EB2-B68E-48DC-A431-30FD585177F3}" type="presParOf" srcId="{ABCDB41F-9EAA-4A35-8889-6D6628439B43}" destId="{310A5319-B654-4390-B7A4-5AA1288BA988}" srcOrd="0" destOrd="0" presId="urn:microsoft.com/office/officeart/2008/layout/VerticalCurvedList"/>
    <dgm:cxn modelId="{43D0A7DE-5F4A-4D77-A6E3-E1454E892A9B}" type="presParOf" srcId="{3C5907F1-F7F6-448C-9D05-D1682FA0F3EE}" destId="{2F1EA952-7672-4348-B59D-E28739816DF9}" srcOrd="3" destOrd="0" presId="urn:microsoft.com/office/officeart/2008/layout/VerticalCurvedList"/>
    <dgm:cxn modelId="{D3FA0B01-FE99-45CA-982C-8B3779809C77}" type="presParOf" srcId="{3C5907F1-F7F6-448C-9D05-D1682FA0F3EE}" destId="{79F8CCD6-5F35-44C1-AEE7-6EABFE13510F}" srcOrd="4" destOrd="0" presId="urn:microsoft.com/office/officeart/2008/layout/VerticalCurvedList"/>
    <dgm:cxn modelId="{8591575E-6071-4FF2-9EAE-A649CA8B72BB}" type="presParOf" srcId="{79F8CCD6-5F35-44C1-AEE7-6EABFE13510F}" destId="{5C89DB57-B4BD-4D28-A241-E3F7E01C505F}" srcOrd="0" destOrd="0" presId="urn:microsoft.com/office/officeart/2008/layout/VerticalCurvedList"/>
    <dgm:cxn modelId="{123C4E3C-53D2-44B8-94DD-2FCAE1478E61}" type="presParOf" srcId="{3C5907F1-F7F6-448C-9D05-D1682FA0F3EE}" destId="{529D69AA-EC67-44DA-83AD-EDBCD1337002}" srcOrd="5" destOrd="0" presId="urn:microsoft.com/office/officeart/2008/layout/VerticalCurvedList"/>
    <dgm:cxn modelId="{9DA183A0-76C9-4CF4-A09E-A577C92CDE1F}" type="presParOf" srcId="{3C5907F1-F7F6-448C-9D05-D1682FA0F3EE}" destId="{107D396B-600D-4EE5-8DDC-290386F48403}" srcOrd="6" destOrd="0" presId="urn:microsoft.com/office/officeart/2008/layout/VerticalCurvedList"/>
    <dgm:cxn modelId="{1E345737-F72F-4917-9CA6-7FF928CCEB23}" type="presParOf" srcId="{107D396B-600D-4EE5-8DDC-290386F48403}" destId="{063DA064-BD3C-4A70-87D9-C5776CBBF64C}" srcOrd="0" destOrd="0" presId="urn:microsoft.com/office/officeart/2008/layout/VerticalCurvedList"/>
    <dgm:cxn modelId="{9B880DFE-D79C-4EFC-92BF-582E1C741FA2}" type="presParOf" srcId="{3C5907F1-F7F6-448C-9D05-D1682FA0F3EE}" destId="{F4CC246A-DACB-438D-BB47-705305CD94B1}" srcOrd="7" destOrd="0" presId="urn:microsoft.com/office/officeart/2008/layout/VerticalCurvedList"/>
    <dgm:cxn modelId="{E655A7A0-0C99-4F22-87C2-F51DFF6C4F17}" type="presParOf" srcId="{3C5907F1-F7F6-448C-9D05-D1682FA0F3EE}" destId="{3808AEB5-98B9-493F-B575-F9FB0E72069D}" srcOrd="8" destOrd="0" presId="urn:microsoft.com/office/officeart/2008/layout/VerticalCurvedList"/>
    <dgm:cxn modelId="{DD5001B4-3EDD-46E8-ADCF-06344558B3D9}" type="presParOf" srcId="{3808AEB5-98B9-493F-B575-F9FB0E72069D}" destId="{97D14147-1F6F-4D6A-A120-3E9091BE0BD8}" srcOrd="0" destOrd="0" presId="urn:microsoft.com/office/officeart/2008/layout/VerticalCurvedList"/>
    <dgm:cxn modelId="{3DD3BBAD-9E3D-4E42-902E-913B1983A655}" type="presParOf" srcId="{3C5907F1-F7F6-448C-9D05-D1682FA0F3EE}" destId="{A2BC70BE-2F7C-45FD-A847-204FD89AFE60}" srcOrd="9" destOrd="0" presId="urn:microsoft.com/office/officeart/2008/layout/VerticalCurvedList"/>
    <dgm:cxn modelId="{4A0F238D-C024-4826-8562-F01CEDF5A939}" type="presParOf" srcId="{3C5907F1-F7F6-448C-9D05-D1682FA0F3EE}" destId="{7DD0526E-87DD-4357-A3F4-5F916C3FF738}" srcOrd="10" destOrd="0" presId="urn:microsoft.com/office/officeart/2008/layout/VerticalCurvedList"/>
    <dgm:cxn modelId="{CBB725DE-5577-4436-990C-39247BB9B9F6}" type="presParOf" srcId="{7DD0526E-87DD-4357-A3F4-5F916C3FF738}" destId="{717EF9E3-E286-41D1-A4F3-587447E62D96}" srcOrd="0" destOrd="0" presId="urn:microsoft.com/office/officeart/2008/layout/VerticalCurvedList"/>
    <dgm:cxn modelId="{4A5B2275-5DB4-41FF-B8DD-5655155CDF96}" type="presParOf" srcId="{3C5907F1-F7F6-448C-9D05-D1682FA0F3EE}" destId="{6EC0DDC9-C059-4C23-89BF-E36C0BBD6377}" srcOrd="11" destOrd="0" presId="urn:microsoft.com/office/officeart/2008/layout/VerticalCurvedList"/>
    <dgm:cxn modelId="{31DE2B63-C0C4-42DB-83B2-F90AE151AA97}" type="presParOf" srcId="{3C5907F1-F7F6-448C-9D05-D1682FA0F3EE}" destId="{198B8F59-EE32-4304-A71C-3BCEA84BCDBA}" srcOrd="12" destOrd="0" presId="urn:microsoft.com/office/officeart/2008/layout/VerticalCurvedList"/>
    <dgm:cxn modelId="{ABC333C8-2EFF-4FBC-9369-E48C109222E6}" type="presParOf" srcId="{198B8F59-EE32-4304-A71C-3BCEA84BCDBA}" destId="{0AF77465-F900-49C0-AC36-EA7539B681FC}" srcOrd="0" destOrd="0" presId="urn:microsoft.com/office/officeart/2008/layout/VerticalCurvedList"/>
    <dgm:cxn modelId="{E5307D33-275E-44D4-81CD-DE7CA7692BE1}" type="presParOf" srcId="{3C5907F1-F7F6-448C-9D05-D1682FA0F3EE}" destId="{49E5EDAD-A888-4000-BCCD-91880930551E}" srcOrd="13" destOrd="0" presId="urn:microsoft.com/office/officeart/2008/layout/VerticalCurvedList"/>
    <dgm:cxn modelId="{6D6CD26A-5BCE-4A12-95DC-9C683A105FFA}" type="presParOf" srcId="{3C5907F1-F7F6-448C-9D05-D1682FA0F3EE}" destId="{A6E726DF-DEB7-4A93-A031-807DDE6EFF47}" srcOrd="14" destOrd="0" presId="urn:microsoft.com/office/officeart/2008/layout/VerticalCurvedList"/>
    <dgm:cxn modelId="{06FB8204-5E80-49BA-9FD4-3F86FEF78671}" type="presParOf" srcId="{A6E726DF-DEB7-4A93-A031-807DDE6EFF47}" destId="{E1B37D36-863E-4BB2-AE8E-DA94299EDC5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564EC1-DC2F-4D68-80F4-1E9FDB03C0E6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DFE02BC-B7A0-41C3-9441-B452FE9CF4C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НОРМАТИВНОЕ ПРАВОВОЕ ОБЕСПЕЧЕНИЕ ГИА</a:t>
          </a:r>
        </a:p>
      </dgm:t>
    </dgm:pt>
    <dgm:pt modelId="{95865D83-A48D-4D8B-B633-349A1C8B05A5}" type="parTrans" cxnId="{691579A0-F860-436D-925E-E42019B692A4}">
      <dgm:prSet/>
      <dgm:spPr/>
      <dgm:t>
        <a:bodyPr/>
        <a:lstStyle/>
        <a:p>
          <a:endParaRPr lang="ru-RU"/>
        </a:p>
      </dgm:t>
    </dgm:pt>
    <dgm:pt modelId="{32EE3959-02C6-4186-B821-D688805D6018}" type="sibTrans" cxnId="{691579A0-F860-436D-925E-E42019B692A4}">
      <dgm:prSet/>
      <dgm:spPr/>
      <dgm:t>
        <a:bodyPr/>
        <a:lstStyle/>
        <a:p>
          <a:endParaRPr lang="ru-RU"/>
        </a:p>
      </dgm:t>
    </dgm:pt>
    <dgm:pt modelId="{93FCB457-DD25-4E59-9FAC-A35EAE74B16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eaLnBrk="1" latinLnBrk="0"/>
          <a:r>
            <a:rPr lang="ru-RU" sz="1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ДОСТАВКА ЭКЗАМЕНАЦИОННЫХ МАТЕРИАЛОВ И ВХОД УЧАСТНИКОВ В ППЭ</a:t>
          </a:r>
        </a:p>
      </dgm:t>
    </dgm:pt>
    <dgm:pt modelId="{EB2133D1-4F0C-4742-9E9E-1DFC611E661B}" type="parTrans" cxnId="{189C318D-2052-42F5-A803-FFEC99CB061D}">
      <dgm:prSet/>
      <dgm:spPr/>
      <dgm:t>
        <a:bodyPr/>
        <a:lstStyle/>
        <a:p>
          <a:endParaRPr lang="ru-RU"/>
        </a:p>
      </dgm:t>
    </dgm:pt>
    <dgm:pt modelId="{302B0540-A5B3-4DD0-8552-B8805B6AE5BB}" type="sibTrans" cxnId="{189C318D-2052-42F5-A803-FFEC99CB061D}">
      <dgm:prSet/>
      <dgm:spPr/>
      <dgm:t>
        <a:bodyPr/>
        <a:lstStyle/>
        <a:p>
          <a:endParaRPr lang="ru-RU"/>
        </a:p>
      </dgm:t>
    </dgm:pt>
    <dgm:pt modelId="{74A97C3E-53E5-4434-B6E9-350A9E8FD99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ПРОВЕДЕНИЕ </a:t>
          </a:r>
          <a:r>
            <a:rPr lang="ru-RU" sz="1600" b="1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ГИА </a:t>
          </a:r>
          <a:r>
            <a:rPr lang="ru-RU" sz="1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В АУДИТОРИИ</a:t>
          </a:r>
        </a:p>
      </dgm:t>
    </dgm:pt>
    <dgm:pt modelId="{8C026292-E3BF-464C-A00E-610E528D2298}" type="parTrans" cxnId="{07AD954A-BEE3-4F17-83FF-C0B48DEE4C39}">
      <dgm:prSet/>
      <dgm:spPr/>
      <dgm:t>
        <a:bodyPr/>
        <a:lstStyle/>
        <a:p>
          <a:endParaRPr lang="ru-RU"/>
        </a:p>
      </dgm:t>
    </dgm:pt>
    <dgm:pt modelId="{BAE77E8A-403C-40F9-A031-6373CE6C2B32}" type="sibTrans" cxnId="{07AD954A-BEE3-4F17-83FF-C0B48DEE4C39}">
      <dgm:prSet/>
      <dgm:spPr/>
      <dgm:t>
        <a:bodyPr/>
        <a:lstStyle/>
        <a:p>
          <a:endParaRPr lang="ru-RU"/>
        </a:p>
      </dgm:t>
    </dgm:pt>
    <dgm:pt modelId="{F01E4A04-3D2D-41DE-89E9-24815B3676A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ТРЕБОВАНИЯ К СОБЛЮДЕНИЮ ПОРЯДКА ПРОВЕДЕНИЯ </a:t>
          </a:r>
          <a:r>
            <a:rPr lang="ru-RU" sz="1600" b="1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ГИА </a:t>
          </a:r>
          <a:r>
            <a:rPr lang="ru-RU" sz="1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В ППЭ</a:t>
          </a:r>
        </a:p>
      </dgm:t>
    </dgm:pt>
    <dgm:pt modelId="{698167DA-557A-4384-B874-F1378053A111}" type="sibTrans" cxnId="{5AD681BB-65B6-43CE-81DC-14BADE03F542}">
      <dgm:prSet/>
      <dgm:spPr/>
      <dgm:t>
        <a:bodyPr/>
        <a:lstStyle/>
        <a:p>
          <a:endParaRPr lang="ru-RU"/>
        </a:p>
      </dgm:t>
    </dgm:pt>
    <dgm:pt modelId="{C00FEBE8-F31D-448D-8C17-B3588A8466AF}" type="parTrans" cxnId="{5AD681BB-65B6-43CE-81DC-14BADE03F542}">
      <dgm:prSet/>
      <dgm:spPr/>
      <dgm:t>
        <a:bodyPr/>
        <a:lstStyle/>
        <a:p>
          <a:endParaRPr lang="ru-RU"/>
        </a:p>
      </dgm:t>
    </dgm:pt>
    <dgm:pt modelId="{37C9CAD0-5967-4E6A-A3D0-6FF3A9CA1005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/>
        <a:lstStyle/>
        <a:p>
          <a:r>
            <a:rPr lang="ru-RU" sz="1600" b="1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ПОРЯДОК ПРОВЕДЕНИЯ И ПОДГОТОВКИ ЭКЗАМЕНА ПО ОТДЕЛЬНЫМ ПРЕДМЕТАМ</a:t>
          </a:r>
          <a:endParaRPr lang="ru-RU" sz="1600" b="1" dirty="0">
            <a:solidFill>
              <a:schemeClr val="accent1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F55775E1-D4BD-4F84-86D4-95A1678E23A4}" type="parTrans" cxnId="{6B9ED5E7-1AF3-4E4D-9082-96CE99172FBE}">
      <dgm:prSet/>
      <dgm:spPr/>
      <dgm:t>
        <a:bodyPr/>
        <a:lstStyle/>
        <a:p>
          <a:endParaRPr lang="ru-RU"/>
        </a:p>
      </dgm:t>
    </dgm:pt>
    <dgm:pt modelId="{7A1D7EBE-C6C5-42EF-915C-4F3837038830}" type="sibTrans" cxnId="{6B9ED5E7-1AF3-4E4D-9082-96CE99172FBE}">
      <dgm:prSet/>
      <dgm:spPr/>
      <dgm:t>
        <a:bodyPr/>
        <a:lstStyle/>
        <a:p>
          <a:endParaRPr lang="ru-RU"/>
        </a:p>
      </dgm:t>
    </dgm:pt>
    <dgm:pt modelId="{888495D7-8F6C-4DB1-8AD1-759D27B46287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ТРЕБОВАНИЯ К ПУНКТАМ ПРОВЕДЕНИЯ ЭКЗАМЕНОВ</a:t>
          </a:r>
        </a:p>
      </dgm:t>
    </dgm:pt>
    <dgm:pt modelId="{0B2156CE-DF4D-40BD-AA62-D70FDB9933D4}" type="parTrans" cxnId="{6583A194-8EC2-4A21-8627-E8D68B14F49C}">
      <dgm:prSet/>
      <dgm:spPr/>
      <dgm:t>
        <a:bodyPr/>
        <a:lstStyle/>
        <a:p>
          <a:endParaRPr lang="ru-RU"/>
        </a:p>
      </dgm:t>
    </dgm:pt>
    <dgm:pt modelId="{E9678E1F-A70C-4A91-B5C0-7DF478EA1B13}" type="sibTrans" cxnId="{6583A194-8EC2-4A21-8627-E8D68B14F49C}">
      <dgm:prSet/>
      <dgm:spPr/>
      <dgm:t>
        <a:bodyPr/>
        <a:lstStyle/>
        <a:p>
          <a:endParaRPr lang="ru-RU"/>
        </a:p>
      </dgm:t>
    </dgm:pt>
    <dgm:pt modelId="{5E9B9372-A863-42E5-992F-DAB767F36645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ЗАВЕРШЕНИЕ ЭКЗАМЕНА В ППЭ</a:t>
          </a:r>
        </a:p>
      </dgm:t>
    </dgm:pt>
    <dgm:pt modelId="{34DD1330-816A-4FD2-9308-02886AE082E5}" type="parTrans" cxnId="{27686677-CAD8-4C62-9D39-0FC1F5596442}">
      <dgm:prSet/>
      <dgm:spPr/>
      <dgm:t>
        <a:bodyPr/>
        <a:lstStyle/>
        <a:p>
          <a:endParaRPr lang="ru-RU"/>
        </a:p>
      </dgm:t>
    </dgm:pt>
    <dgm:pt modelId="{871688A3-A8DD-4F39-BF67-FE5A46BCF240}" type="sibTrans" cxnId="{27686677-CAD8-4C62-9D39-0FC1F5596442}">
      <dgm:prSet/>
      <dgm:spPr/>
      <dgm:t>
        <a:bodyPr/>
        <a:lstStyle/>
        <a:p>
          <a:endParaRPr lang="ru-RU"/>
        </a:p>
      </dgm:t>
    </dgm:pt>
    <dgm:pt modelId="{55E2438F-1734-4032-AB68-B0AB513BC9F9}" type="pres">
      <dgm:prSet presAssocID="{DF564EC1-DC2F-4D68-80F4-1E9FDB03C0E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C5907F1-F7F6-448C-9D05-D1682FA0F3EE}" type="pres">
      <dgm:prSet presAssocID="{DF564EC1-DC2F-4D68-80F4-1E9FDB03C0E6}" presName="Name1" presStyleCnt="0"/>
      <dgm:spPr/>
    </dgm:pt>
    <dgm:pt modelId="{727611C2-F8D2-4B9C-9EB8-343F66D47BAB}" type="pres">
      <dgm:prSet presAssocID="{DF564EC1-DC2F-4D68-80F4-1E9FDB03C0E6}" presName="cycle" presStyleCnt="0"/>
      <dgm:spPr/>
    </dgm:pt>
    <dgm:pt modelId="{06C4F1D7-FF79-48DC-8943-C6BCD1826C3E}" type="pres">
      <dgm:prSet presAssocID="{DF564EC1-DC2F-4D68-80F4-1E9FDB03C0E6}" presName="srcNode" presStyleLbl="node1" presStyleIdx="0" presStyleCnt="7"/>
      <dgm:spPr/>
    </dgm:pt>
    <dgm:pt modelId="{97421859-61F3-4ADB-BE11-8358541F3E7C}" type="pres">
      <dgm:prSet presAssocID="{DF564EC1-DC2F-4D68-80F4-1E9FDB03C0E6}" presName="conn" presStyleLbl="parChTrans1D2" presStyleIdx="0" presStyleCnt="1"/>
      <dgm:spPr/>
      <dgm:t>
        <a:bodyPr/>
        <a:lstStyle/>
        <a:p>
          <a:endParaRPr lang="ru-RU"/>
        </a:p>
      </dgm:t>
    </dgm:pt>
    <dgm:pt modelId="{10C42C7A-6071-4AB4-AF76-7CA5EAC78C27}" type="pres">
      <dgm:prSet presAssocID="{DF564EC1-DC2F-4D68-80F4-1E9FDB03C0E6}" presName="extraNode" presStyleLbl="node1" presStyleIdx="0" presStyleCnt="7"/>
      <dgm:spPr/>
    </dgm:pt>
    <dgm:pt modelId="{7AF3F611-FEC9-4215-B204-50663EF68A23}" type="pres">
      <dgm:prSet presAssocID="{DF564EC1-DC2F-4D68-80F4-1E9FDB03C0E6}" presName="dstNode" presStyleLbl="node1" presStyleIdx="0" presStyleCnt="7"/>
      <dgm:spPr/>
    </dgm:pt>
    <dgm:pt modelId="{C6F04542-44DA-4678-99FE-CFAACD3CDC99}" type="pres">
      <dgm:prSet presAssocID="{6DFE02BC-B7A0-41C3-9441-B452FE9CF4C9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CDB41F-9EAA-4A35-8889-6D6628439B43}" type="pres">
      <dgm:prSet presAssocID="{6DFE02BC-B7A0-41C3-9441-B452FE9CF4C9}" presName="accent_1" presStyleCnt="0"/>
      <dgm:spPr/>
    </dgm:pt>
    <dgm:pt modelId="{310A5319-B654-4390-B7A4-5AA1288BA988}" type="pres">
      <dgm:prSet presAssocID="{6DFE02BC-B7A0-41C3-9441-B452FE9CF4C9}" presName="accentRepeatNode" presStyleLbl="solidFgAcc1" presStyleIdx="0" presStyleCnt="7"/>
      <dgm:spPr/>
    </dgm:pt>
    <dgm:pt modelId="{2F1EA952-7672-4348-B59D-E28739816DF9}" type="pres">
      <dgm:prSet presAssocID="{888495D7-8F6C-4DB1-8AD1-759D27B46287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F8CCD6-5F35-44C1-AEE7-6EABFE13510F}" type="pres">
      <dgm:prSet presAssocID="{888495D7-8F6C-4DB1-8AD1-759D27B46287}" presName="accent_2" presStyleCnt="0"/>
      <dgm:spPr/>
    </dgm:pt>
    <dgm:pt modelId="{5C89DB57-B4BD-4D28-A241-E3F7E01C505F}" type="pres">
      <dgm:prSet presAssocID="{888495D7-8F6C-4DB1-8AD1-759D27B46287}" presName="accentRepeatNode" presStyleLbl="solidFgAcc1" presStyleIdx="1" presStyleCnt="7"/>
      <dgm:spPr/>
    </dgm:pt>
    <dgm:pt modelId="{529D69AA-EC67-44DA-83AD-EDBCD1337002}" type="pres">
      <dgm:prSet presAssocID="{93FCB457-DD25-4E59-9FAC-A35EAE74B16D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7D396B-600D-4EE5-8DDC-290386F48403}" type="pres">
      <dgm:prSet presAssocID="{93FCB457-DD25-4E59-9FAC-A35EAE74B16D}" presName="accent_3" presStyleCnt="0"/>
      <dgm:spPr/>
    </dgm:pt>
    <dgm:pt modelId="{063DA064-BD3C-4A70-87D9-C5776CBBF64C}" type="pres">
      <dgm:prSet presAssocID="{93FCB457-DD25-4E59-9FAC-A35EAE74B16D}" presName="accentRepeatNode" presStyleLbl="solidFgAcc1" presStyleIdx="2" presStyleCnt="7"/>
      <dgm:spPr/>
    </dgm:pt>
    <dgm:pt modelId="{F4CC246A-DACB-438D-BB47-705305CD94B1}" type="pres">
      <dgm:prSet presAssocID="{74A97C3E-53E5-4434-B6E9-350A9E8FD99D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08AEB5-98B9-493F-B575-F9FB0E72069D}" type="pres">
      <dgm:prSet presAssocID="{74A97C3E-53E5-4434-B6E9-350A9E8FD99D}" presName="accent_4" presStyleCnt="0"/>
      <dgm:spPr/>
    </dgm:pt>
    <dgm:pt modelId="{97D14147-1F6F-4D6A-A120-3E9091BE0BD8}" type="pres">
      <dgm:prSet presAssocID="{74A97C3E-53E5-4434-B6E9-350A9E8FD99D}" presName="accentRepeatNode" presStyleLbl="solidFgAcc1" presStyleIdx="3" presStyleCnt="7"/>
      <dgm:spPr/>
    </dgm:pt>
    <dgm:pt modelId="{A2BC70BE-2F7C-45FD-A847-204FD89AFE60}" type="pres">
      <dgm:prSet presAssocID="{F01E4A04-3D2D-41DE-89E9-24815B3676A3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D0526E-87DD-4357-A3F4-5F916C3FF738}" type="pres">
      <dgm:prSet presAssocID="{F01E4A04-3D2D-41DE-89E9-24815B3676A3}" presName="accent_5" presStyleCnt="0"/>
      <dgm:spPr/>
    </dgm:pt>
    <dgm:pt modelId="{717EF9E3-E286-41D1-A4F3-587447E62D96}" type="pres">
      <dgm:prSet presAssocID="{F01E4A04-3D2D-41DE-89E9-24815B3676A3}" presName="accentRepeatNode" presStyleLbl="solidFgAcc1" presStyleIdx="4" presStyleCnt="7"/>
      <dgm:spPr/>
    </dgm:pt>
    <dgm:pt modelId="{6EC0DDC9-C059-4C23-89BF-E36C0BBD6377}" type="pres">
      <dgm:prSet presAssocID="{37C9CAD0-5967-4E6A-A3D0-6FF3A9CA1005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8B8F59-EE32-4304-A71C-3BCEA84BCDBA}" type="pres">
      <dgm:prSet presAssocID="{37C9CAD0-5967-4E6A-A3D0-6FF3A9CA1005}" presName="accent_6" presStyleCnt="0"/>
      <dgm:spPr/>
    </dgm:pt>
    <dgm:pt modelId="{0AF77465-F900-49C0-AC36-EA7539B681FC}" type="pres">
      <dgm:prSet presAssocID="{37C9CAD0-5967-4E6A-A3D0-6FF3A9CA1005}" presName="accentRepeatNode" presStyleLbl="solidFgAcc1" presStyleIdx="5" presStyleCnt="7"/>
      <dgm:spPr/>
    </dgm:pt>
    <dgm:pt modelId="{49E5EDAD-A888-4000-BCCD-91880930551E}" type="pres">
      <dgm:prSet presAssocID="{5E9B9372-A863-42E5-992F-DAB767F36645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E726DF-DEB7-4A93-A031-807DDE6EFF47}" type="pres">
      <dgm:prSet presAssocID="{5E9B9372-A863-42E5-992F-DAB767F36645}" presName="accent_7" presStyleCnt="0"/>
      <dgm:spPr/>
    </dgm:pt>
    <dgm:pt modelId="{E1B37D36-863E-4BB2-AE8E-DA94299EDC56}" type="pres">
      <dgm:prSet presAssocID="{5E9B9372-A863-42E5-992F-DAB767F36645}" presName="accentRepeatNode" presStyleLbl="solidFgAcc1" presStyleIdx="6" presStyleCnt="7"/>
      <dgm:spPr/>
    </dgm:pt>
  </dgm:ptLst>
  <dgm:cxnLst>
    <dgm:cxn modelId="{A491A59F-B42A-4B0B-9FDE-F6FA6D115A85}" type="presOf" srcId="{37C9CAD0-5967-4E6A-A3D0-6FF3A9CA1005}" destId="{6EC0DDC9-C059-4C23-89BF-E36C0BBD6377}" srcOrd="0" destOrd="0" presId="urn:microsoft.com/office/officeart/2008/layout/VerticalCurvedList"/>
    <dgm:cxn modelId="{D8699999-E199-4A1A-A490-057CD0658F17}" type="presOf" srcId="{F01E4A04-3D2D-41DE-89E9-24815B3676A3}" destId="{A2BC70BE-2F7C-45FD-A847-204FD89AFE60}" srcOrd="0" destOrd="0" presId="urn:microsoft.com/office/officeart/2008/layout/VerticalCurvedList"/>
    <dgm:cxn modelId="{189C318D-2052-42F5-A803-FFEC99CB061D}" srcId="{DF564EC1-DC2F-4D68-80F4-1E9FDB03C0E6}" destId="{93FCB457-DD25-4E59-9FAC-A35EAE74B16D}" srcOrd="2" destOrd="0" parTransId="{EB2133D1-4F0C-4742-9E9E-1DFC611E661B}" sibTransId="{302B0540-A5B3-4DD0-8552-B8805B6AE5BB}"/>
    <dgm:cxn modelId="{3172FE94-6426-4D23-92E5-4915EDB78B45}" type="presOf" srcId="{888495D7-8F6C-4DB1-8AD1-759D27B46287}" destId="{2F1EA952-7672-4348-B59D-E28739816DF9}" srcOrd="0" destOrd="0" presId="urn:microsoft.com/office/officeart/2008/layout/VerticalCurvedList"/>
    <dgm:cxn modelId="{6B9ED5E7-1AF3-4E4D-9082-96CE99172FBE}" srcId="{DF564EC1-DC2F-4D68-80F4-1E9FDB03C0E6}" destId="{37C9CAD0-5967-4E6A-A3D0-6FF3A9CA1005}" srcOrd="5" destOrd="0" parTransId="{F55775E1-D4BD-4F84-86D4-95A1678E23A4}" sibTransId="{7A1D7EBE-C6C5-42EF-915C-4F3837038830}"/>
    <dgm:cxn modelId="{6E289E91-837D-4C3A-A3BE-A5115AA2DAEB}" type="presOf" srcId="{5E9B9372-A863-42E5-992F-DAB767F36645}" destId="{49E5EDAD-A888-4000-BCCD-91880930551E}" srcOrd="0" destOrd="0" presId="urn:microsoft.com/office/officeart/2008/layout/VerticalCurvedList"/>
    <dgm:cxn modelId="{58A389FE-5575-40C7-9487-00FADAF2AE5B}" type="presOf" srcId="{DF564EC1-DC2F-4D68-80F4-1E9FDB03C0E6}" destId="{55E2438F-1734-4032-AB68-B0AB513BC9F9}" srcOrd="0" destOrd="0" presId="urn:microsoft.com/office/officeart/2008/layout/VerticalCurvedList"/>
    <dgm:cxn modelId="{82143C95-792C-40EC-963B-72C2B2C94D8F}" type="presOf" srcId="{74A97C3E-53E5-4434-B6E9-350A9E8FD99D}" destId="{F4CC246A-DACB-438D-BB47-705305CD94B1}" srcOrd="0" destOrd="0" presId="urn:microsoft.com/office/officeart/2008/layout/VerticalCurvedList"/>
    <dgm:cxn modelId="{6583A194-8EC2-4A21-8627-E8D68B14F49C}" srcId="{DF564EC1-DC2F-4D68-80F4-1E9FDB03C0E6}" destId="{888495D7-8F6C-4DB1-8AD1-759D27B46287}" srcOrd="1" destOrd="0" parTransId="{0B2156CE-DF4D-40BD-AA62-D70FDB9933D4}" sibTransId="{E9678E1F-A70C-4A91-B5C0-7DF478EA1B13}"/>
    <dgm:cxn modelId="{27686677-CAD8-4C62-9D39-0FC1F5596442}" srcId="{DF564EC1-DC2F-4D68-80F4-1E9FDB03C0E6}" destId="{5E9B9372-A863-42E5-992F-DAB767F36645}" srcOrd="6" destOrd="0" parTransId="{34DD1330-816A-4FD2-9308-02886AE082E5}" sibTransId="{871688A3-A8DD-4F39-BF67-FE5A46BCF240}"/>
    <dgm:cxn modelId="{691579A0-F860-436D-925E-E42019B692A4}" srcId="{DF564EC1-DC2F-4D68-80F4-1E9FDB03C0E6}" destId="{6DFE02BC-B7A0-41C3-9441-B452FE9CF4C9}" srcOrd="0" destOrd="0" parTransId="{95865D83-A48D-4D8B-B633-349A1C8B05A5}" sibTransId="{32EE3959-02C6-4186-B821-D688805D6018}"/>
    <dgm:cxn modelId="{5AD681BB-65B6-43CE-81DC-14BADE03F542}" srcId="{DF564EC1-DC2F-4D68-80F4-1E9FDB03C0E6}" destId="{F01E4A04-3D2D-41DE-89E9-24815B3676A3}" srcOrd="4" destOrd="0" parTransId="{C00FEBE8-F31D-448D-8C17-B3588A8466AF}" sibTransId="{698167DA-557A-4384-B874-F1378053A111}"/>
    <dgm:cxn modelId="{CD502279-F8E1-4730-84B8-57C314A74B91}" type="presOf" srcId="{32EE3959-02C6-4186-B821-D688805D6018}" destId="{97421859-61F3-4ADB-BE11-8358541F3E7C}" srcOrd="0" destOrd="0" presId="urn:microsoft.com/office/officeart/2008/layout/VerticalCurvedList"/>
    <dgm:cxn modelId="{07AD954A-BEE3-4F17-83FF-C0B48DEE4C39}" srcId="{DF564EC1-DC2F-4D68-80F4-1E9FDB03C0E6}" destId="{74A97C3E-53E5-4434-B6E9-350A9E8FD99D}" srcOrd="3" destOrd="0" parTransId="{8C026292-E3BF-464C-A00E-610E528D2298}" sibTransId="{BAE77E8A-403C-40F9-A031-6373CE6C2B32}"/>
    <dgm:cxn modelId="{6C52F398-26BB-4838-A3C3-7A16103187E0}" type="presOf" srcId="{93FCB457-DD25-4E59-9FAC-A35EAE74B16D}" destId="{529D69AA-EC67-44DA-83AD-EDBCD1337002}" srcOrd="0" destOrd="0" presId="urn:microsoft.com/office/officeart/2008/layout/VerticalCurvedList"/>
    <dgm:cxn modelId="{E8A13AA3-661F-42B2-A961-BCF39E0BEFED}" type="presOf" srcId="{6DFE02BC-B7A0-41C3-9441-B452FE9CF4C9}" destId="{C6F04542-44DA-4678-99FE-CFAACD3CDC99}" srcOrd="0" destOrd="0" presId="urn:microsoft.com/office/officeart/2008/layout/VerticalCurvedList"/>
    <dgm:cxn modelId="{F72E2809-AF3E-49F8-ABB1-6EFA7C6FBA0F}" type="presParOf" srcId="{55E2438F-1734-4032-AB68-B0AB513BC9F9}" destId="{3C5907F1-F7F6-448C-9D05-D1682FA0F3EE}" srcOrd="0" destOrd="0" presId="urn:microsoft.com/office/officeart/2008/layout/VerticalCurvedList"/>
    <dgm:cxn modelId="{38A25AF7-F33A-4797-B866-DB3623E21464}" type="presParOf" srcId="{3C5907F1-F7F6-448C-9D05-D1682FA0F3EE}" destId="{727611C2-F8D2-4B9C-9EB8-343F66D47BAB}" srcOrd="0" destOrd="0" presId="urn:microsoft.com/office/officeart/2008/layout/VerticalCurvedList"/>
    <dgm:cxn modelId="{AE3B01AD-C9D0-4461-91FE-08EABBFF9AD6}" type="presParOf" srcId="{727611C2-F8D2-4B9C-9EB8-343F66D47BAB}" destId="{06C4F1D7-FF79-48DC-8943-C6BCD1826C3E}" srcOrd="0" destOrd="0" presId="urn:microsoft.com/office/officeart/2008/layout/VerticalCurvedList"/>
    <dgm:cxn modelId="{D451E63D-BCE4-4C47-8F1B-69130CD7B21E}" type="presParOf" srcId="{727611C2-F8D2-4B9C-9EB8-343F66D47BAB}" destId="{97421859-61F3-4ADB-BE11-8358541F3E7C}" srcOrd="1" destOrd="0" presId="urn:microsoft.com/office/officeart/2008/layout/VerticalCurvedList"/>
    <dgm:cxn modelId="{7C3E59AA-6528-4E45-8016-563482F35FA8}" type="presParOf" srcId="{727611C2-F8D2-4B9C-9EB8-343F66D47BAB}" destId="{10C42C7A-6071-4AB4-AF76-7CA5EAC78C27}" srcOrd="2" destOrd="0" presId="urn:microsoft.com/office/officeart/2008/layout/VerticalCurvedList"/>
    <dgm:cxn modelId="{98C6720C-A5BC-4CC4-B25A-BF2A4DBF9E18}" type="presParOf" srcId="{727611C2-F8D2-4B9C-9EB8-343F66D47BAB}" destId="{7AF3F611-FEC9-4215-B204-50663EF68A23}" srcOrd="3" destOrd="0" presId="urn:microsoft.com/office/officeart/2008/layout/VerticalCurvedList"/>
    <dgm:cxn modelId="{34BE8140-7668-4E5A-B3E8-C3C3676B0211}" type="presParOf" srcId="{3C5907F1-F7F6-448C-9D05-D1682FA0F3EE}" destId="{C6F04542-44DA-4678-99FE-CFAACD3CDC99}" srcOrd="1" destOrd="0" presId="urn:microsoft.com/office/officeart/2008/layout/VerticalCurvedList"/>
    <dgm:cxn modelId="{F3977120-A6FD-4E00-9C1B-C270E8E71A54}" type="presParOf" srcId="{3C5907F1-F7F6-448C-9D05-D1682FA0F3EE}" destId="{ABCDB41F-9EAA-4A35-8889-6D6628439B43}" srcOrd="2" destOrd="0" presId="urn:microsoft.com/office/officeart/2008/layout/VerticalCurvedList"/>
    <dgm:cxn modelId="{F1215C33-385E-4069-9CF0-D39351EC15D7}" type="presParOf" srcId="{ABCDB41F-9EAA-4A35-8889-6D6628439B43}" destId="{310A5319-B654-4390-B7A4-5AA1288BA988}" srcOrd="0" destOrd="0" presId="urn:microsoft.com/office/officeart/2008/layout/VerticalCurvedList"/>
    <dgm:cxn modelId="{734C3851-5E85-41DE-AB2B-80FC96E396F8}" type="presParOf" srcId="{3C5907F1-F7F6-448C-9D05-D1682FA0F3EE}" destId="{2F1EA952-7672-4348-B59D-E28739816DF9}" srcOrd="3" destOrd="0" presId="urn:microsoft.com/office/officeart/2008/layout/VerticalCurvedList"/>
    <dgm:cxn modelId="{698E1136-2B7B-4A9E-B434-54DA792FD387}" type="presParOf" srcId="{3C5907F1-F7F6-448C-9D05-D1682FA0F3EE}" destId="{79F8CCD6-5F35-44C1-AEE7-6EABFE13510F}" srcOrd="4" destOrd="0" presId="urn:microsoft.com/office/officeart/2008/layout/VerticalCurvedList"/>
    <dgm:cxn modelId="{5C3EDDBF-8FC4-4EB5-84B3-C11D005BC49F}" type="presParOf" srcId="{79F8CCD6-5F35-44C1-AEE7-6EABFE13510F}" destId="{5C89DB57-B4BD-4D28-A241-E3F7E01C505F}" srcOrd="0" destOrd="0" presId="urn:microsoft.com/office/officeart/2008/layout/VerticalCurvedList"/>
    <dgm:cxn modelId="{40872F25-B5C0-4574-8C7A-F9EB5C0EF0C1}" type="presParOf" srcId="{3C5907F1-F7F6-448C-9D05-D1682FA0F3EE}" destId="{529D69AA-EC67-44DA-83AD-EDBCD1337002}" srcOrd="5" destOrd="0" presId="urn:microsoft.com/office/officeart/2008/layout/VerticalCurvedList"/>
    <dgm:cxn modelId="{A32DBABF-B704-42A3-B060-05065C497D36}" type="presParOf" srcId="{3C5907F1-F7F6-448C-9D05-D1682FA0F3EE}" destId="{107D396B-600D-4EE5-8DDC-290386F48403}" srcOrd="6" destOrd="0" presId="urn:microsoft.com/office/officeart/2008/layout/VerticalCurvedList"/>
    <dgm:cxn modelId="{560AD36C-2430-4DEA-9289-D61D47A5B340}" type="presParOf" srcId="{107D396B-600D-4EE5-8DDC-290386F48403}" destId="{063DA064-BD3C-4A70-87D9-C5776CBBF64C}" srcOrd="0" destOrd="0" presId="urn:microsoft.com/office/officeart/2008/layout/VerticalCurvedList"/>
    <dgm:cxn modelId="{0B4B6AAC-A682-4C9E-9A94-112BC0C46933}" type="presParOf" srcId="{3C5907F1-F7F6-448C-9D05-D1682FA0F3EE}" destId="{F4CC246A-DACB-438D-BB47-705305CD94B1}" srcOrd="7" destOrd="0" presId="urn:microsoft.com/office/officeart/2008/layout/VerticalCurvedList"/>
    <dgm:cxn modelId="{2EB64699-3DEB-4FE6-910C-B2EACE757D60}" type="presParOf" srcId="{3C5907F1-F7F6-448C-9D05-D1682FA0F3EE}" destId="{3808AEB5-98B9-493F-B575-F9FB0E72069D}" srcOrd="8" destOrd="0" presId="urn:microsoft.com/office/officeart/2008/layout/VerticalCurvedList"/>
    <dgm:cxn modelId="{4A3117DA-639B-420C-A057-8689CC809565}" type="presParOf" srcId="{3808AEB5-98B9-493F-B575-F9FB0E72069D}" destId="{97D14147-1F6F-4D6A-A120-3E9091BE0BD8}" srcOrd="0" destOrd="0" presId="urn:microsoft.com/office/officeart/2008/layout/VerticalCurvedList"/>
    <dgm:cxn modelId="{CF2D52C5-2378-4C05-816C-88531404D294}" type="presParOf" srcId="{3C5907F1-F7F6-448C-9D05-D1682FA0F3EE}" destId="{A2BC70BE-2F7C-45FD-A847-204FD89AFE60}" srcOrd="9" destOrd="0" presId="urn:microsoft.com/office/officeart/2008/layout/VerticalCurvedList"/>
    <dgm:cxn modelId="{1DBED37D-D5D4-48C4-9A53-699B6F7E10FF}" type="presParOf" srcId="{3C5907F1-F7F6-448C-9D05-D1682FA0F3EE}" destId="{7DD0526E-87DD-4357-A3F4-5F916C3FF738}" srcOrd="10" destOrd="0" presId="urn:microsoft.com/office/officeart/2008/layout/VerticalCurvedList"/>
    <dgm:cxn modelId="{7A10491C-198D-44FF-9118-D530E281EF06}" type="presParOf" srcId="{7DD0526E-87DD-4357-A3F4-5F916C3FF738}" destId="{717EF9E3-E286-41D1-A4F3-587447E62D96}" srcOrd="0" destOrd="0" presId="urn:microsoft.com/office/officeart/2008/layout/VerticalCurvedList"/>
    <dgm:cxn modelId="{B5868F36-A596-4131-9AD7-A014D3B53B74}" type="presParOf" srcId="{3C5907F1-F7F6-448C-9D05-D1682FA0F3EE}" destId="{6EC0DDC9-C059-4C23-89BF-E36C0BBD6377}" srcOrd="11" destOrd="0" presId="urn:microsoft.com/office/officeart/2008/layout/VerticalCurvedList"/>
    <dgm:cxn modelId="{29203C76-E4B5-44F6-9CB3-2284DA4CDA0D}" type="presParOf" srcId="{3C5907F1-F7F6-448C-9D05-D1682FA0F3EE}" destId="{198B8F59-EE32-4304-A71C-3BCEA84BCDBA}" srcOrd="12" destOrd="0" presId="urn:microsoft.com/office/officeart/2008/layout/VerticalCurvedList"/>
    <dgm:cxn modelId="{01FEE645-783E-4993-B46A-ADB9B1393C27}" type="presParOf" srcId="{198B8F59-EE32-4304-A71C-3BCEA84BCDBA}" destId="{0AF77465-F900-49C0-AC36-EA7539B681FC}" srcOrd="0" destOrd="0" presId="urn:microsoft.com/office/officeart/2008/layout/VerticalCurvedList"/>
    <dgm:cxn modelId="{B3AE0416-3DCA-45CD-9268-096A91E675FF}" type="presParOf" srcId="{3C5907F1-F7F6-448C-9D05-D1682FA0F3EE}" destId="{49E5EDAD-A888-4000-BCCD-91880930551E}" srcOrd="13" destOrd="0" presId="urn:microsoft.com/office/officeart/2008/layout/VerticalCurvedList"/>
    <dgm:cxn modelId="{3318BEFD-3255-481A-924A-52004C1E6EDE}" type="presParOf" srcId="{3C5907F1-F7F6-448C-9D05-D1682FA0F3EE}" destId="{A6E726DF-DEB7-4A93-A031-807DDE6EFF47}" srcOrd="14" destOrd="0" presId="urn:microsoft.com/office/officeart/2008/layout/VerticalCurvedList"/>
    <dgm:cxn modelId="{D497D0F8-5A0D-49DA-9623-8CC43D824AA0}" type="presParOf" srcId="{A6E726DF-DEB7-4A93-A031-807DDE6EFF47}" destId="{E1B37D36-863E-4BB2-AE8E-DA94299EDC5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F564EC1-DC2F-4D68-80F4-1E9FDB03C0E6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DFE02BC-B7A0-41C3-9441-B452FE9CF4C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НОРМАТИВНОЕ ПРАВОВОЕ ОБЕСПЕЧЕНИЕ ГИА</a:t>
          </a:r>
        </a:p>
      </dgm:t>
    </dgm:pt>
    <dgm:pt modelId="{95865D83-A48D-4D8B-B633-349A1C8B05A5}" type="parTrans" cxnId="{691579A0-F860-436D-925E-E42019B692A4}">
      <dgm:prSet/>
      <dgm:spPr/>
      <dgm:t>
        <a:bodyPr/>
        <a:lstStyle/>
        <a:p>
          <a:endParaRPr lang="ru-RU"/>
        </a:p>
      </dgm:t>
    </dgm:pt>
    <dgm:pt modelId="{32EE3959-02C6-4186-B821-D688805D6018}" type="sibTrans" cxnId="{691579A0-F860-436D-925E-E42019B692A4}">
      <dgm:prSet/>
      <dgm:spPr/>
      <dgm:t>
        <a:bodyPr/>
        <a:lstStyle/>
        <a:p>
          <a:endParaRPr lang="ru-RU"/>
        </a:p>
      </dgm:t>
    </dgm:pt>
    <dgm:pt modelId="{93FCB457-DD25-4E59-9FAC-A35EAE74B16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eaLnBrk="1" latinLnBrk="0"/>
          <a:r>
            <a:rPr lang="ru-RU" sz="1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ДОСТАВКА ЭКЗАМЕНАЦИОННЫХ МАТЕРИАЛОВ И ВХОД УЧАСТНИКОВ В ППЭ</a:t>
          </a:r>
        </a:p>
      </dgm:t>
    </dgm:pt>
    <dgm:pt modelId="{EB2133D1-4F0C-4742-9E9E-1DFC611E661B}" type="parTrans" cxnId="{189C318D-2052-42F5-A803-FFEC99CB061D}">
      <dgm:prSet/>
      <dgm:spPr/>
      <dgm:t>
        <a:bodyPr/>
        <a:lstStyle/>
        <a:p>
          <a:endParaRPr lang="ru-RU"/>
        </a:p>
      </dgm:t>
    </dgm:pt>
    <dgm:pt modelId="{302B0540-A5B3-4DD0-8552-B8805B6AE5BB}" type="sibTrans" cxnId="{189C318D-2052-42F5-A803-FFEC99CB061D}">
      <dgm:prSet/>
      <dgm:spPr/>
      <dgm:t>
        <a:bodyPr/>
        <a:lstStyle/>
        <a:p>
          <a:endParaRPr lang="ru-RU"/>
        </a:p>
      </dgm:t>
    </dgm:pt>
    <dgm:pt modelId="{74A97C3E-53E5-4434-B6E9-350A9E8FD99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ПРОВЕДЕНИЕ </a:t>
          </a:r>
          <a:r>
            <a:rPr lang="ru-RU" sz="1600" b="1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ГИА </a:t>
          </a:r>
          <a:r>
            <a:rPr lang="ru-RU" sz="1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В АУДИТОРИИ</a:t>
          </a:r>
        </a:p>
      </dgm:t>
    </dgm:pt>
    <dgm:pt modelId="{8C026292-E3BF-464C-A00E-610E528D2298}" type="parTrans" cxnId="{07AD954A-BEE3-4F17-83FF-C0B48DEE4C39}">
      <dgm:prSet/>
      <dgm:spPr/>
      <dgm:t>
        <a:bodyPr/>
        <a:lstStyle/>
        <a:p>
          <a:endParaRPr lang="ru-RU"/>
        </a:p>
      </dgm:t>
    </dgm:pt>
    <dgm:pt modelId="{BAE77E8A-403C-40F9-A031-6373CE6C2B32}" type="sibTrans" cxnId="{07AD954A-BEE3-4F17-83FF-C0B48DEE4C39}">
      <dgm:prSet/>
      <dgm:spPr/>
      <dgm:t>
        <a:bodyPr/>
        <a:lstStyle/>
        <a:p>
          <a:endParaRPr lang="ru-RU"/>
        </a:p>
      </dgm:t>
    </dgm:pt>
    <dgm:pt modelId="{F01E4A04-3D2D-41DE-89E9-24815B3676A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ТРЕБОВАНИЯ К СОБЛЮДЕНИЮ ПОРЯДКА ПРОВЕДЕНИЯ </a:t>
          </a:r>
          <a:r>
            <a:rPr lang="ru-RU" sz="1600" b="1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ГИА </a:t>
          </a:r>
          <a:r>
            <a:rPr lang="ru-RU" sz="1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В ППЭ</a:t>
          </a:r>
        </a:p>
      </dgm:t>
    </dgm:pt>
    <dgm:pt modelId="{698167DA-557A-4384-B874-F1378053A111}" type="sibTrans" cxnId="{5AD681BB-65B6-43CE-81DC-14BADE03F542}">
      <dgm:prSet/>
      <dgm:spPr/>
      <dgm:t>
        <a:bodyPr/>
        <a:lstStyle/>
        <a:p>
          <a:endParaRPr lang="ru-RU"/>
        </a:p>
      </dgm:t>
    </dgm:pt>
    <dgm:pt modelId="{C00FEBE8-F31D-448D-8C17-B3588A8466AF}" type="parTrans" cxnId="{5AD681BB-65B6-43CE-81DC-14BADE03F542}">
      <dgm:prSet/>
      <dgm:spPr/>
      <dgm:t>
        <a:bodyPr/>
        <a:lstStyle/>
        <a:p>
          <a:endParaRPr lang="ru-RU"/>
        </a:p>
      </dgm:t>
    </dgm:pt>
    <dgm:pt modelId="{37C9CAD0-5967-4E6A-A3D0-6FF3A9CA1005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ПОРЯДОК ПРОВЕДЕНИЯ И ПОДГОТОВКИ ЭКЗАМЕНА ПО ОТДЕЛЬНЫМ ПРЕДМЕТАМ</a:t>
          </a:r>
          <a:endParaRPr lang="ru-RU" sz="1600" b="1" dirty="0">
            <a:solidFill>
              <a:schemeClr val="accent1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F55775E1-D4BD-4F84-86D4-95A1678E23A4}" type="parTrans" cxnId="{6B9ED5E7-1AF3-4E4D-9082-96CE99172FBE}">
      <dgm:prSet/>
      <dgm:spPr/>
      <dgm:t>
        <a:bodyPr/>
        <a:lstStyle/>
        <a:p>
          <a:endParaRPr lang="ru-RU"/>
        </a:p>
      </dgm:t>
    </dgm:pt>
    <dgm:pt modelId="{7A1D7EBE-C6C5-42EF-915C-4F3837038830}" type="sibTrans" cxnId="{6B9ED5E7-1AF3-4E4D-9082-96CE99172FBE}">
      <dgm:prSet/>
      <dgm:spPr/>
      <dgm:t>
        <a:bodyPr/>
        <a:lstStyle/>
        <a:p>
          <a:endParaRPr lang="ru-RU"/>
        </a:p>
      </dgm:t>
    </dgm:pt>
    <dgm:pt modelId="{888495D7-8F6C-4DB1-8AD1-759D27B46287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ТРЕБОВАНИЯ К ПУНКТАМ ПРОВЕДЕНИЯ ЭКЗАМЕНОВ</a:t>
          </a:r>
        </a:p>
      </dgm:t>
    </dgm:pt>
    <dgm:pt modelId="{0B2156CE-DF4D-40BD-AA62-D70FDB9933D4}" type="parTrans" cxnId="{6583A194-8EC2-4A21-8627-E8D68B14F49C}">
      <dgm:prSet/>
      <dgm:spPr/>
      <dgm:t>
        <a:bodyPr/>
        <a:lstStyle/>
        <a:p>
          <a:endParaRPr lang="ru-RU"/>
        </a:p>
      </dgm:t>
    </dgm:pt>
    <dgm:pt modelId="{E9678E1F-A70C-4A91-B5C0-7DF478EA1B13}" type="sibTrans" cxnId="{6583A194-8EC2-4A21-8627-E8D68B14F49C}">
      <dgm:prSet/>
      <dgm:spPr/>
      <dgm:t>
        <a:bodyPr/>
        <a:lstStyle/>
        <a:p>
          <a:endParaRPr lang="ru-RU"/>
        </a:p>
      </dgm:t>
    </dgm:pt>
    <dgm:pt modelId="{5E9B9372-A863-42E5-992F-DAB767F36645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ЗАВЕРШЕНИЕ ЭКЗАМЕНА В ППЭ</a:t>
          </a:r>
        </a:p>
      </dgm:t>
    </dgm:pt>
    <dgm:pt modelId="{34DD1330-816A-4FD2-9308-02886AE082E5}" type="parTrans" cxnId="{27686677-CAD8-4C62-9D39-0FC1F5596442}">
      <dgm:prSet/>
      <dgm:spPr/>
      <dgm:t>
        <a:bodyPr/>
        <a:lstStyle/>
        <a:p>
          <a:endParaRPr lang="ru-RU"/>
        </a:p>
      </dgm:t>
    </dgm:pt>
    <dgm:pt modelId="{871688A3-A8DD-4F39-BF67-FE5A46BCF240}" type="sibTrans" cxnId="{27686677-CAD8-4C62-9D39-0FC1F5596442}">
      <dgm:prSet/>
      <dgm:spPr/>
      <dgm:t>
        <a:bodyPr/>
        <a:lstStyle/>
        <a:p>
          <a:endParaRPr lang="ru-RU"/>
        </a:p>
      </dgm:t>
    </dgm:pt>
    <dgm:pt modelId="{55E2438F-1734-4032-AB68-B0AB513BC9F9}" type="pres">
      <dgm:prSet presAssocID="{DF564EC1-DC2F-4D68-80F4-1E9FDB03C0E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C5907F1-F7F6-448C-9D05-D1682FA0F3EE}" type="pres">
      <dgm:prSet presAssocID="{DF564EC1-DC2F-4D68-80F4-1E9FDB03C0E6}" presName="Name1" presStyleCnt="0"/>
      <dgm:spPr/>
    </dgm:pt>
    <dgm:pt modelId="{727611C2-F8D2-4B9C-9EB8-343F66D47BAB}" type="pres">
      <dgm:prSet presAssocID="{DF564EC1-DC2F-4D68-80F4-1E9FDB03C0E6}" presName="cycle" presStyleCnt="0"/>
      <dgm:spPr/>
    </dgm:pt>
    <dgm:pt modelId="{06C4F1D7-FF79-48DC-8943-C6BCD1826C3E}" type="pres">
      <dgm:prSet presAssocID="{DF564EC1-DC2F-4D68-80F4-1E9FDB03C0E6}" presName="srcNode" presStyleLbl="node1" presStyleIdx="0" presStyleCnt="7"/>
      <dgm:spPr/>
    </dgm:pt>
    <dgm:pt modelId="{97421859-61F3-4ADB-BE11-8358541F3E7C}" type="pres">
      <dgm:prSet presAssocID="{DF564EC1-DC2F-4D68-80F4-1E9FDB03C0E6}" presName="conn" presStyleLbl="parChTrans1D2" presStyleIdx="0" presStyleCnt="1"/>
      <dgm:spPr/>
      <dgm:t>
        <a:bodyPr/>
        <a:lstStyle/>
        <a:p>
          <a:endParaRPr lang="ru-RU"/>
        </a:p>
      </dgm:t>
    </dgm:pt>
    <dgm:pt modelId="{10C42C7A-6071-4AB4-AF76-7CA5EAC78C27}" type="pres">
      <dgm:prSet presAssocID="{DF564EC1-DC2F-4D68-80F4-1E9FDB03C0E6}" presName="extraNode" presStyleLbl="node1" presStyleIdx="0" presStyleCnt="7"/>
      <dgm:spPr/>
    </dgm:pt>
    <dgm:pt modelId="{7AF3F611-FEC9-4215-B204-50663EF68A23}" type="pres">
      <dgm:prSet presAssocID="{DF564EC1-DC2F-4D68-80F4-1E9FDB03C0E6}" presName="dstNode" presStyleLbl="node1" presStyleIdx="0" presStyleCnt="7"/>
      <dgm:spPr/>
    </dgm:pt>
    <dgm:pt modelId="{C6F04542-44DA-4678-99FE-CFAACD3CDC99}" type="pres">
      <dgm:prSet presAssocID="{6DFE02BC-B7A0-41C3-9441-B452FE9CF4C9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CDB41F-9EAA-4A35-8889-6D6628439B43}" type="pres">
      <dgm:prSet presAssocID="{6DFE02BC-B7A0-41C3-9441-B452FE9CF4C9}" presName="accent_1" presStyleCnt="0"/>
      <dgm:spPr/>
    </dgm:pt>
    <dgm:pt modelId="{310A5319-B654-4390-B7A4-5AA1288BA988}" type="pres">
      <dgm:prSet presAssocID="{6DFE02BC-B7A0-41C3-9441-B452FE9CF4C9}" presName="accentRepeatNode" presStyleLbl="solidFgAcc1" presStyleIdx="0" presStyleCnt="7"/>
      <dgm:spPr/>
    </dgm:pt>
    <dgm:pt modelId="{2F1EA952-7672-4348-B59D-E28739816DF9}" type="pres">
      <dgm:prSet presAssocID="{888495D7-8F6C-4DB1-8AD1-759D27B46287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F8CCD6-5F35-44C1-AEE7-6EABFE13510F}" type="pres">
      <dgm:prSet presAssocID="{888495D7-8F6C-4DB1-8AD1-759D27B46287}" presName="accent_2" presStyleCnt="0"/>
      <dgm:spPr/>
    </dgm:pt>
    <dgm:pt modelId="{5C89DB57-B4BD-4D28-A241-E3F7E01C505F}" type="pres">
      <dgm:prSet presAssocID="{888495D7-8F6C-4DB1-8AD1-759D27B46287}" presName="accentRepeatNode" presStyleLbl="solidFgAcc1" presStyleIdx="1" presStyleCnt="7"/>
      <dgm:spPr/>
    </dgm:pt>
    <dgm:pt modelId="{529D69AA-EC67-44DA-83AD-EDBCD1337002}" type="pres">
      <dgm:prSet presAssocID="{93FCB457-DD25-4E59-9FAC-A35EAE74B16D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7D396B-600D-4EE5-8DDC-290386F48403}" type="pres">
      <dgm:prSet presAssocID="{93FCB457-DD25-4E59-9FAC-A35EAE74B16D}" presName="accent_3" presStyleCnt="0"/>
      <dgm:spPr/>
    </dgm:pt>
    <dgm:pt modelId="{063DA064-BD3C-4A70-87D9-C5776CBBF64C}" type="pres">
      <dgm:prSet presAssocID="{93FCB457-DD25-4E59-9FAC-A35EAE74B16D}" presName="accentRepeatNode" presStyleLbl="solidFgAcc1" presStyleIdx="2" presStyleCnt="7"/>
      <dgm:spPr/>
    </dgm:pt>
    <dgm:pt modelId="{F4CC246A-DACB-438D-BB47-705305CD94B1}" type="pres">
      <dgm:prSet presAssocID="{74A97C3E-53E5-4434-B6E9-350A9E8FD99D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08AEB5-98B9-493F-B575-F9FB0E72069D}" type="pres">
      <dgm:prSet presAssocID="{74A97C3E-53E5-4434-B6E9-350A9E8FD99D}" presName="accent_4" presStyleCnt="0"/>
      <dgm:spPr/>
    </dgm:pt>
    <dgm:pt modelId="{97D14147-1F6F-4D6A-A120-3E9091BE0BD8}" type="pres">
      <dgm:prSet presAssocID="{74A97C3E-53E5-4434-B6E9-350A9E8FD99D}" presName="accentRepeatNode" presStyleLbl="solidFgAcc1" presStyleIdx="3" presStyleCnt="7"/>
      <dgm:spPr/>
    </dgm:pt>
    <dgm:pt modelId="{A2BC70BE-2F7C-45FD-A847-204FD89AFE60}" type="pres">
      <dgm:prSet presAssocID="{F01E4A04-3D2D-41DE-89E9-24815B3676A3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D0526E-87DD-4357-A3F4-5F916C3FF738}" type="pres">
      <dgm:prSet presAssocID="{F01E4A04-3D2D-41DE-89E9-24815B3676A3}" presName="accent_5" presStyleCnt="0"/>
      <dgm:spPr/>
    </dgm:pt>
    <dgm:pt modelId="{717EF9E3-E286-41D1-A4F3-587447E62D96}" type="pres">
      <dgm:prSet presAssocID="{F01E4A04-3D2D-41DE-89E9-24815B3676A3}" presName="accentRepeatNode" presStyleLbl="solidFgAcc1" presStyleIdx="4" presStyleCnt="7"/>
      <dgm:spPr/>
    </dgm:pt>
    <dgm:pt modelId="{6EC0DDC9-C059-4C23-89BF-E36C0BBD6377}" type="pres">
      <dgm:prSet presAssocID="{37C9CAD0-5967-4E6A-A3D0-6FF3A9CA1005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8B8F59-EE32-4304-A71C-3BCEA84BCDBA}" type="pres">
      <dgm:prSet presAssocID="{37C9CAD0-5967-4E6A-A3D0-6FF3A9CA1005}" presName="accent_6" presStyleCnt="0"/>
      <dgm:spPr/>
    </dgm:pt>
    <dgm:pt modelId="{0AF77465-F900-49C0-AC36-EA7539B681FC}" type="pres">
      <dgm:prSet presAssocID="{37C9CAD0-5967-4E6A-A3D0-6FF3A9CA1005}" presName="accentRepeatNode" presStyleLbl="solidFgAcc1" presStyleIdx="5" presStyleCnt="7"/>
      <dgm:spPr/>
    </dgm:pt>
    <dgm:pt modelId="{49E5EDAD-A888-4000-BCCD-91880930551E}" type="pres">
      <dgm:prSet presAssocID="{5E9B9372-A863-42E5-992F-DAB767F36645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E726DF-DEB7-4A93-A031-807DDE6EFF47}" type="pres">
      <dgm:prSet presAssocID="{5E9B9372-A863-42E5-992F-DAB767F36645}" presName="accent_7" presStyleCnt="0"/>
      <dgm:spPr/>
    </dgm:pt>
    <dgm:pt modelId="{E1B37D36-863E-4BB2-AE8E-DA94299EDC56}" type="pres">
      <dgm:prSet presAssocID="{5E9B9372-A863-42E5-992F-DAB767F36645}" presName="accentRepeatNode" presStyleLbl="solidFgAcc1" presStyleIdx="6" presStyleCnt="7"/>
      <dgm:spPr/>
    </dgm:pt>
  </dgm:ptLst>
  <dgm:cxnLst>
    <dgm:cxn modelId="{907845B5-CA4D-46CC-A6BD-C102BA991E48}" type="presOf" srcId="{93FCB457-DD25-4E59-9FAC-A35EAE74B16D}" destId="{529D69AA-EC67-44DA-83AD-EDBCD1337002}" srcOrd="0" destOrd="0" presId="urn:microsoft.com/office/officeart/2008/layout/VerticalCurvedList"/>
    <dgm:cxn modelId="{26365F0D-C84F-496F-89A1-6FB47336EAC6}" type="presOf" srcId="{5E9B9372-A863-42E5-992F-DAB767F36645}" destId="{49E5EDAD-A888-4000-BCCD-91880930551E}" srcOrd="0" destOrd="0" presId="urn:microsoft.com/office/officeart/2008/layout/VerticalCurvedList"/>
    <dgm:cxn modelId="{BE8E4814-A88D-4A0F-9FD3-8639C9CBBE67}" type="presOf" srcId="{F01E4A04-3D2D-41DE-89E9-24815B3676A3}" destId="{A2BC70BE-2F7C-45FD-A847-204FD89AFE60}" srcOrd="0" destOrd="0" presId="urn:microsoft.com/office/officeart/2008/layout/VerticalCurvedList"/>
    <dgm:cxn modelId="{691579A0-F860-436D-925E-E42019B692A4}" srcId="{DF564EC1-DC2F-4D68-80F4-1E9FDB03C0E6}" destId="{6DFE02BC-B7A0-41C3-9441-B452FE9CF4C9}" srcOrd="0" destOrd="0" parTransId="{95865D83-A48D-4D8B-B633-349A1C8B05A5}" sibTransId="{32EE3959-02C6-4186-B821-D688805D6018}"/>
    <dgm:cxn modelId="{5AFE0E23-A198-459F-B729-DF00F9741B21}" type="presOf" srcId="{888495D7-8F6C-4DB1-8AD1-759D27B46287}" destId="{2F1EA952-7672-4348-B59D-E28739816DF9}" srcOrd="0" destOrd="0" presId="urn:microsoft.com/office/officeart/2008/layout/VerticalCurvedList"/>
    <dgm:cxn modelId="{299A5842-4396-4F6D-9308-AD83AE292DCD}" type="presOf" srcId="{74A97C3E-53E5-4434-B6E9-350A9E8FD99D}" destId="{F4CC246A-DACB-438D-BB47-705305CD94B1}" srcOrd="0" destOrd="0" presId="urn:microsoft.com/office/officeart/2008/layout/VerticalCurvedList"/>
    <dgm:cxn modelId="{6529FAFF-B4AD-4D85-8722-4C95FBC03A92}" type="presOf" srcId="{6DFE02BC-B7A0-41C3-9441-B452FE9CF4C9}" destId="{C6F04542-44DA-4678-99FE-CFAACD3CDC99}" srcOrd="0" destOrd="0" presId="urn:microsoft.com/office/officeart/2008/layout/VerticalCurvedList"/>
    <dgm:cxn modelId="{6D47DB29-62A3-4DCE-8CD6-CBCDAF2A0759}" type="presOf" srcId="{37C9CAD0-5967-4E6A-A3D0-6FF3A9CA1005}" destId="{6EC0DDC9-C059-4C23-89BF-E36C0BBD6377}" srcOrd="0" destOrd="0" presId="urn:microsoft.com/office/officeart/2008/layout/VerticalCurvedList"/>
    <dgm:cxn modelId="{07AD954A-BEE3-4F17-83FF-C0B48DEE4C39}" srcId="{DF564EC1-DC2F-4D68-80F4-1E9FDB03C0E6}" destId="{74A97C3E-53E5-4434-B6E9-350A9E8FD99D}" srcOrd="3" destOrd="0" parTransId="{8C026292-E3BF-464C-A00E-610E528D2298}" sibTransId="{BAE77E8A-403C-40F9-A031-6373CE6C2B32}"/>
    <dgm:cxn modelId="{5AD681BB-65B6-43CE-81DC-14BADE03F542}" srcId="{DF564EC1-DC2F-4D68-80F4-1E9FDB03C0E6}" destId="{F01E4A04-3D2D-41DE-89E9-24815B3676A3}" srcOrd="4" destOrd="0" parTransId="{C00FEBE8-F31D-448D-8C17-B3588A8466AF}" sibTransId="{698167DA-557A-4384-B874-F1378053A111}"/>
    <dgm:cxn modelId="{0DF09E3F-10C5-45A1-9BAC-00EC3E3C4A97}" type="presOf" srcId="{32EE3959-02C6-4186-B821-D688805D6018}" destId="{97421859-61F3-4ADB-BE11-8358541F3E7C}" srcOrd="0" destOrd="0" presId="urn:microsoft.com/office/officeart/2008/layout/VerticalCurvedList"/>
    <dgm:cxn modelId="{6B9ED5E7-1AF3-4E4D-9082-96CE99172FBE}" srcId="{DF564EC1-DC2F-4D68-80F4-1E9FDB03C0E6}" destId="{37C9CAD0-5967-4E6A-A3D0-6FF3A9CA1005}" srcOrd="5" destOrd="0" parTransId="{F55775E1-D4BD-4F84-86D4-95A1678E23A4}" sibTransId="{7A1D7EBE-C6C5-42EF-915C-4F3837038830}"/>
    <dgm:cxn modelId="{62A088E9-C931-4116-9ECC-257924E005A5}" type="presOf" srcId="{DF564EC1-DC2F-4D68-80F4-1E9FDB03C0E6}" destId="{55E2438F-1734-4032-AB68-B0AB513BC9F9}" srcOrd="0" destOrd="0" presId="urn:microsoft.com/office/officeart/2008/layout/VerticalCurvedList"/>
    <dgm:cxn modelId="{6583A194-8EC2-4A21-8627-E8D68B14F49C}" srcId="{DF564EC1-DC2F-4D68-80F4-1E9FDB03C0E6}" destId="{888495D7-8F6C-4DB1-8AD1-759D27B46287}" srcOrd="1" destOrd="0" parTransId="{0B2156CE-DF4D-40BD-AA62-D70FDB9933D4}" sibTransId="{E9678E1F-A70C-4A91-B5C0-7DF478EA1B13}"/>
    <dgm:cxn modelId="{27686677-CAD8-4C62-9D39-0FC1F5596442}" srcId="{DF564EC1-DC2F-4D68-80F4-1E9FDB03C0E6}" destId="{5E9B9372-A863-42E5-992F-DAB767F36645}" srcOrd="6" destOrd="0" parTransId="{34DD1330-816A-4FD2-9308-02886AE082E5}" sibTransId="{871688A3-A8DD-4F39-BF67-FE5A46BCF240}"/>
    <dgm:cxn modelId="{189C318D-2052-42F5-A803-FFEC99CB061D}" srcId="{DF564EC1-DC2F-4D68-80F4-1E9FDB03C0E6}" destId="{93FCB457-DD25-4E59-9FAC-A35EAE74B16D}" srcOrd="2" destOrd="0" parTransId="{EB2133D1-4F0C-4742-9E9E-1DFC611E661B}" sibTransId="{302B0540-A5B3-4DD0-8552-B8805B6AE5BB}"/>
    <dgm:cxn modelId="{E24CEB09-105E-4C52-9D94-7FC3CABEB8FD}" type="presParOf" srcId="{55E2438F-1734-4032-AB68-B0AB513BC9F9}" destId="{3C5907F1-F7F6-448C-9D05-D1682FA0F3EE}" srcOrd="0" destOrd="0" presId="urn:microsoft.com/office/officeart/2008/layout/VerticalCurvedList"/>
    <dgm:cxn modelId="{A495CAEF-8E16-43F7-887E-A0D296E1EAA3}" type="presParOf" srcId="{3C5907F1-F7F6-448C-9D05-D1682FA0F3EE}" destId="{727611C2-F8D2-4B9C-9EB8-343F66D47BAB}" srcOrd="0" destOrd="0" presId="urn:microsoft.com/office/officeart/2008/layout/VerticalCurvedList"/>
    <dgm:cxn modelId="{888A18EC-6701-4739-B81F-F50BFAE3B90E}" type="presParOf" srcId="{727611C2-F8D2-4B9C-9EB8-343F66D47BAB}" destId="{06C4F1D7-FF79-48DC-8943-C6BCD1826C3E}" srcOrd="0" destOrd="0" presId="urn:microsoft.com/office/officeart/2008/layout/VerticalCurvedList"/>
    <dgm:cxn modelId="{8D9EC9F9-4364-4E67-BF5C-7E5EAA264928}" type="presParOf" srcId="{727611C2-F8D2-4B9C-9EB8-343F66D47BAB}" destId="{97421859-61F3-4ADB-BE11-8358541F3E7C}" srcOrd="1" destOrd="0" presId="urn:microsoft.com/office/officeart/2008/layout/VerticalCurvedList"/>
    <dgm:cxn modelId="{C5A21DC1-7471-4CFB-B231-6FFFA014B6D6}" type="presParOf" srcId="{727611C2-F8D2-4B9C-9EB8-343F66D47BAB}" destId="{10C42C7A-6071-4AB4-AF76-7CA5EAC78C27}" srcOrd="2" destOrd="0" presId="urn:microsoft.com/office/officeart/2008/layout/VerticalCurvedList"/>
    <dgm:cxn modelId="{6A435A91-ABE6-46C8-AD35-CF3C7A6D4024}" type="presParOf" srcId="{727611C2-F8D2-4B9C-9EB8-343F66D47BAB}" destId="{7AF3F611-FEC9-4215-B204-50663EF68A23}" srcOrd="3" destOrd="0" presId="urn:microsoft.com/office/officeart/2008/layout/VerticalCurvedList"/>
    <dgm:cxn modelId="{9505EDA8-8DF2-4701-B6DA-10AFDFBA8D7A}" type="presParOf" srcId="{3C5907F1-F7F6-448C-9D05-D1682FA0F3EE}" destId="{C6F04542-44DA-4678-99FE-CFAACD3CDC99}" srcOrd="1" destOrd="0" presId="urn:microsoft.com/office/officeart/2008/layout/VerticalCurvedList"/>
    <dgm:cxn modelId="{068EFC03-CAD9-4764-A9CF-4601CB5666A9}" type="presParOf" srcId="{3C5907F1-F7F6-448C-9D05-D1682FA0F3EE}" destId="{ABCDB41F-9EAA-4A35-8889-6D6628439B43}" srcOrd="2" destOrd="0" presId="urn:microsoft.com/office/officeart/2008/layout/VerticalCurvedList"/>
    <dgm:cxn modelId="{183EABE7-8722-48D5-838C-072DC310101B}" type="presParOf" srcId="{ABCDB41F-9EAA-4A35-8889-6D6628439B43}" destId="{310A5319-B654-4390-B7A4-5AA1288BA988}" srcOrd="0" destOrd="0" presId="urn:microsoft.com/office/officeart/2008/layout/VerticalCurvedList"/>
    <dgm:cxn modelId="{C249BFA2-36FC-4E45-9C5B-CE9E886D79BC}" type="presParOf" srcId="{3C5907F1-F7F6-448C-9D05-D1682FA0F3EE}" destId="{2F1EA952-7672-4348-B59D-E28739816DF9}" srcOrd="3" destOrd="0" presId="urn:microsoft.com/office/officeart/2008/layout/VerticalCurvedList"/>
    <dgm:cxn modelId="{F6374756-5732-4BF6-93DA-B7EF95D99A31}" type="presParOf" srcId="{3C5907F1-F7F6-448C-9D05-D1682FA0F3EE}" destId="{79F8CCD6-5F35-44C1-AEE7-6EABFE13510F}" srcOrd="4" destOrd="0" presId="urn:microsoft.com/office/officeart/2008/layout/VerticalCurvedList"/>
    <dgm:cxn modelId="{DAEFB0E4-DBC1-49FE-BDCF-BAA41EFF481B}" type="presParOf" srcId="{79F8CCD6-5F35-44C1-AEE7-6EABFE13510F}" destId="{5C89DB57-B4BD-4D28-A241-E3F7E01C505F}" srcOrd="0" destOrd="0" presId="urn:microsoft.com/office/officeart/2008/layout/VerticalCurvedList"/>
    <dgm:cxn modelId="{952D794F-F78A-4DBD-878A-4DE560C68431}" type="presParOf" srcId="{3C5907F1-F7F6-448C-9D05-D1682FA0F3EE}" destId="{529D69AA-EC67-44DA-83AD-EDBCD1337002}" srcOrd="5" destOrd="0" presId="urn:microsoft.com/office/officeart/2008/layout/VerticalCurvedList"/>
    <dgm:cxn modelId="{BC9A9647-335A-4F90-B88A-DDBB76D98E44}" type="presParOf" srcId="{3C5907F1-F7F6-448C-9D05-D1682FA0F3EE}" destId="{107D396B-600D-4EE5-8DDC-290386F48403}" srcOrd="6" destOrd="0" presId="urn:microsoft.com/office/officeart/2008/layout/VerticalCurvedList"/>
    <dgm:cxn modelId="{BB2D81C5-8775-4E2B-A115-5206FB338010}" type="presParOf" srcId="{107D396B-600D-4EE5-8DDC-290386F48403}" destId="{063DA064-BD3C-4A70-87D9-C5776CBBF64C}" srcOrd="0" destOrd="0" presId="urn:microsoft.com/office/officeart/2008/layout/VerticalCurvedList"/>
    <dgm:cxn modelId="{F96EA05E-4C2A-49DC-8066-E17B979147BE}" type="presParOf" srcId="{3C5907F1-F7F6-448C-9D05-D1682FA0F3EE}" destId="{F4CC246A-DACB-438D-BB47-705305CD94B1}" srcOrd="7" destOrd="0" presId="urn:microsoft.com/office/officeart/2008/layout/VerticalCurvedList"/>
    <dgm:cxn modelId="{AFD09215-1AE4-4B51-AF54-93379F6D9523}" type="presParOf" srcId="{3C5907F1-F7F6-448C-9D05-D1682FA0F3EE}" destId="{3808AEB5-98B9-493F-B575-F9FB0E72069D}" srcOrd="8" destOrd="0" presId="urn:microsoft.com/office/officeart/2008/layout/VerticalCurvedList"/>
    <dgm:cxn modelId="{B724C79D-C8FE-485E-83AC-74480F24A53E}" type="presParOf" srcId="{3808AEB5-98B9-493F-B575-F9FB0E72069D}" destId="{97D14147-1F6F-4D6A-A120-3E9091BE0BD8}" srcOrd="0" destOrd="0" presId="urn:microsoft.com/office/officeart/2008/layout/VerticalCurvedList"/>
    <dgm:cxn modelId="{6F32541C-C01E-409D-93A7-B3188DE25FB9}" type="presParOf" srcId="{3C5907F1-F7F6-448C-9D05-D1682FA0F3EE}" destId="{A2BC70BE-2F7C-45FD-A847-204FD89AFE60}" srcOrd="9" destOrd="0" presId="urn:microsoft.com/office/officeart/2008/layout/VerticalCurvedList"/>
    <dgm:cxn modelId="{F404DDF8-89D2-4DD3-8D72-285F985C9BAA}" type="presParOf" srcId="{3C5907F1-F7F6-448C-9D05-D1682FA0F3EE}" destId="{7DD0526E-87DD-4357-A3F4-5F916C3FF738}" srcOrd="10" destOrd="0" presId="urn:microsoft.com/office/officeart/2008/layout/VerticalCurvedList"/>
    <dgm:cxn modelId="{56B05BC4-15DB-4FA9-B136-058DDFE9D0E2}" type="presParOf" srcId="{7DD0526E-87DD-4357-A3F4-5F916C3FF738}" destId="{717EF9E3-E286-41D1-A4F3-587447E62D96}" srcOrd="0" destOrd="0" presId="urn:microsoft.com/office/officeart/2008/layout/VerticalCurvedList"/>
    <dgm:cxn modelId="{98372882-0962-4EDB-AC0C-27FE07E27DB6}" type="presParOf" srcId="{3C5907F1-F7F6-448C-9D05-D1682FA0F3EE}" destId="{6EC0DDC9-C059-4C23-89BF-E36C0BBD6377}" srcOrd="11" destOrd="0" presId="urn:microsoft.com/office/officeart/2008/layout/VerticalCurvedList"/>
    <dgm:cxn modelId="{CB152AB3-3CD5-4245-8355-233DF605BFBF}" type="presParOf" srcId="{3C5907F1-F7F6-448C-9D05-D1682FA0F3EE}" destId="{198B8F59-EE32-4304-A71C-3BCEA84BCDBA}" srcOrd="12" destOrd="0" presId="urn:microsoft.com/office/officeart/2008/layout/VerticalCurvedList"/>
    <dgm:cxn modelId="{C362476E-D71B-47D7-8606-0F5DAC7A04ED}" type="presParOf" srcId="{198B8F59-EE32-4304-A71C-3BCEA84BCDBA}" destId="{0AF77465-F900-49C0-AC36-EA7539B681FC}" srcOrd="0" destOrd="0" presId="urn:microsoft.com/office/officeart/2008/layout/VerticalCurvedList"/>
    <dgm:cxn modelId="{E8691CF5-8A7D-4F65-B209-97318F8D583F}" type="presParOf" srcId="{3C5907F1-F7F6-448C-9D05-D1682FA0F3EE}" destId="{49E5EDAD-A888-4000-BCCD-91880930551E}" srcOrd="13" destOrd="0" presId="urn:microsoft.com/office/officeart/2008/layout/VerticalCurvedList"/>
    <dgm:cxn modelId="{057E02DD-7400-41DA-9194-E2FB67983080}" type="presParOf" srcId="{3C5907F1-F7F6-448C-9D05-D1682FA0F3EE}" destId="{A6E726DF-DEB7-4A93-A031-807DDE6EFF47}" srcOrd="14" destOrd="0" presId="urn:microsoft.com/office/officeart/2008/layout/VerticalCurvedList"/>
    <dgm:cxn modelId="{F1F433AB-5138-4B8B-B4DD-89316A72763D}" type="presParOf" srcId="{A6E726DF-DEB7-4A93-A031-807DDE6EFF47}" destId="{E1B37D36-863E-4BB2-AE8E-DA94299EDC5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F564EC1-DC2F-4D68-80F4-1E9FDB03C0E6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DFE02BC-B7A0-41C3-9441-B452FE9CF4C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НОРМАТИВНОЕ ПРАВОВОЕ ОБЕСПЕЧЕНИЕ ГИА</a:t>
          </a:r>
        </a:p>
      </dgm:t>
    </dgm:pt>
    <dgm:pt modelId="{95865D83-A48D-4D8B-B633-349A1C8B05A5}" type="parTrans" cxnId="{691579A0-F860-436D-925E-E42019B692A4}">
      <dgm:prSet/>
      <dgm:spPr/>
      <dgm:t>
        <a:bodyPr/>
        <a:lstStyle/>
        <a:p>
          <a:endParaRPr lang="ru-RU"/>
        </a:p>
      </dgm:t>
    </dgm:pt>
    <dgm:pt modelId="{32EE3959-02C6-4186-B821-D688805D6018}" type="sibTrans" cxnId="{691579A0-F860-436D-925E-E42019B692A4}">
      <dgm:prSet/>
      <dgm:spPr/>
      <dgm:t>
        <a:bodyPr/>
        <a:lstStyle/>
        <a:p>
          <a:endParaRPr lang="ru-RU"/>
        </a:p>
      </dgm:t>
    </dgm:pt>
    <dgm:pt modelId="{93FCB457-DD25-4E59-9FAC-A35EAE74B16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eaLnBrk="1" latinLnBrk="0"/>
          <a:r>
            <a:rPr lang="ru-RU" sz="1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ДОСТАВКА ЭКЗАМЕНАЦИОННЫХ МАТЕРИАЛОВ И ВХОД УЧАСТНИКОВ В ППЭ</a:t>
          </a:r>
        </a:p>
      </dgm:t>
    </dgm:pt>
    <dgm:pt modelId="{EB2133D1-4F0C-4742-9E9E-1DFC611E661B}" type="parTrans" cxnId="{189C318D-2052-42F5-A803-FFEC99CB061D}">
      <dgm:prSet/>
      <dgm:spPr/>
      <dgm:t>
        <a:bodyPr/>
        <a:lstStyle/>
        <a:p>
          <a:endParaRPr lang="ru-RU"/>
        </a:p>
      </dgm:t>
    </dgm:pt>
    <dgm:pt modelId="{302B0540-A5B3-4DD0-8552-B8805B6AE5BB}" type="sibTrans" cxnId="{189C318D-2052-42F5-A803-FFEC99CB061D}">
      <dgm:prSet/>
      <dgm:spPr/>
      <dgm:t>
        <a:bodyPr/>
        <a:lstStyle/>
        <a:p>
          <a:endParaRPr lang="ru-RU"/>
        </a:p>
      </dgm:t>
    </dgm:pt>
    <dgm:pt modelId="{74A97C3E-53E5-4434-B6E9-350A9E8FD99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ПРОВЕДЕНИЕ </a:t>
          </a:r>
          <a:r>
            <a:rPr lang="ru-RU" sz="1600" b="1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ГИА </a:t>
          </a:r>
          <a:r>
            <a:rPr lang="ru-RU" sz="1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В АУДИТОРИИ</a:t>
          </a:r>
        </a:p>
      </dgm:t>
    </dgm:pt>
    <dgm:pt modelId="{8C026292-E3BF-464C-A00E-610E528D2298}" type="parTrans" cxnId="{07AD954A-BEE3-4F17-83FF-C0B48DEE4C39}">
      <dgm:prSet/>
      <dgm:spPr/>
      <dgm:t>
        <a:bodyPr/>
        <a:lstStyle/>
        <a:p>
          <a:endParaRPr lang="ru-RU"/>
        </a:p>
      </dgm:t>
    </dgm:pt>
    <dgm:pt modelId="{BAE77E8A-403C-40F9-A031-6373CE6C2B32}" type="sibTrans" cxnId="{07AD954A-BEE3-4F17-83FF-C0B48DEE4C39}">
      <dgm:prSet/>
      <dgm:spPr/>
      <dgm:t>
        <a:bodyPr/>
        <a:lstStyle/>
        <a:p>
          <a:endParaRPr lang="ru-RU"/>
        </a:p>
      </dgm:t>
    </dgm:pt>
    <dgm:pt modelId="{F01E4A04-3D2D-41DE-89E9-24815B3676A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ТРЕБОВАНИЯ К СОБЛЮДЕНИЮ ПОРЯДКА ПРОВЕДЕНИЯ </a:t>
          </a:r>
          <a:r>
            <a:rPr lang="ru-RU" sz="1600" b="1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ГИА </a:t>
          </a:r>
          <a:r>
            <a:rPr lang="ru-RU" sz="1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В ППЭ</a:t>
          </a:r>
        </a:p>
      </dgm:t>
    </dgm:pt>
    <dgm:pt modelId="{698167DA-557A-4384-B874-F1378053A111}" type="sibTrans" cxnId="{5AD681BB-65B6-43CE-81DC-14BADE03F542}">
      <dgm:prSet/>
      <dgm:spPr/>
      <dgm:t>
        <a:bodyPr/>
        <a:lstStyle/>
        <a:p>
          <a:endParaRPr lang="ru-RU"/>
        </a:p>
      </dgm:t>
    </dgm:pt>
    <dgm:pt modelId="{C00FEBE8-F31D-448D-8C17-B3588A8466AF}" type="parTrans" cxnId="{5AD681BB-65B6-43CE-81DC-14BADE03F542}">
      <dgm:prSet/>
      <dgm:spPr/>
      <dgm:t>
        <a:bodyPr/>
        <a:lstStyle/>
        <a:p>
          <a:endParaRPr lang="ru-RU"/>
        </a:p>
      </dgm:t>
    </dgm:pt>
    <dgm:pt modelId="{37C9CAD0-5967-4E6A-A3D0-6FF3A9CA1005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ПОРЯДОК ПРОВЕДЕНИЯ И ПОДГОТОВКИ ЭКЗАМЕНА ПО ИНОСТРАННЫМ ЯЗЫКАМ С ИСПОЛЬЗОВАНИЕМ УСТНЫХ КОММУНИКАЦИЙ</a:t>
          </a:r>
        </a:p>
      </dgm:t>
    </dgm:pt>
    <dgm:pt modelId="{F55775E1-D4BD-4F84-86D4-95A1678E23A4}" type="parTrans" cxnId="{6B9ED5E7-1AF3-4E4D-9082-96CE99172FBE}">
      <dgm:prSet/>
      <dgm:spPr/>
      <dgm:t>
        <a:bodyPr/>
        <a:lstStyle/>
        <a:p>
          <a:endParaRPr lang="ru-RU"/>
        </a:p>
      </dgm:t>
    </dgm:pt>
    <dgm:pt modelId="{7A1D7EBE-C6C5-42EF-915C-4F3837038830}" type="sibTrans" cxnId="{6B9ED5E7-1AF3-4E4D-9082-96CE99172FBE}">
      <dgm:prSet/>
      <dgm:spPr/>
      <dgm:t>
        <a:bodyPr/>
        <a:lstStyle/>
        <a:p>
          <a:endParaRPr lang="ru-RU"/>
        </a:p>
      </dgm:t>
    </dgm:pt>
    <dgm:pt modelId="{888495D7-8F6C-4DB1-8AD1-759D27B46287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ТРЕБОВАНИЯ К ПУНКТАМ ПРОВЕДЕНИЯ ЭКЗАМЕНОВ</a:t>
          </a:r>
        </a:p>
      </dgm:t>
    </dgm:pt>
    <dgm:pt modelId="{0B2156CE-DF4D-40BD-AA62-D70FDB9933D4}" type="parTrans" cxnId="{6583A194-8EC2-4A21-8627-E8D68B14F49C}">
      <dgm:prSet/>
      <dgm:spPr/>
      <dgm:t>
        <a:bodyPr/>
        <a:lstStyle/>
        <a:p>
          <a:endParaRPr lang="ru-RU"/>
        </a:p>
      </dgm:t>
    </dgm:pt>
    <dgm:pt modelId="{E9678E1F-A70C-4A91-B5C0-7DF478EA1B13}" type="sibTrans" cxnId="{6583A194-8EC2-4A21-8627-E8D68B14F49C}">
      <dgm:prSet/>
      <dgm:spPr/>
      <dgm:t>
        <a:bodyPr/>
        <a:lstStyle/>
        <a:p>
          <a:endParaRPr lang="ru-RU"/>
        </a:p>
      </dgm:t>
    </dgm:pt>
    <dgm:pt modelId="{5E9B9372-A863-42E5-992F-DAB767F36645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ПОРЯДОК ПРОВЕДЕНИЯ И ПОДГОТОВКИ ЭКЗАМЕНА ПО ОТДЕЛЬНЫМ ПРЕДМЕТАМ</a:t>
          </a:r>
          <a:endParaRPr lang="ru-RU" sz="1600" b="1" dirty="0">
            <a:solidFill>
              <a:schemeClr val="accent1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34DD1330-816A-4FD2-9308-02886AE082E5}" type="parTrans" cxnId="{27686677-CAD8-4C62-9D39-0FC1F5596442}">
      <dgm:prSet/>
      <dgm:spPr/>
      <dgm:t>
        <a:bodyPr/>
        <a:lstStyle/>
        <a:p>
          <a:endParaRPr lang="ru-RU"/>
        </a:p>
      </dgm:t>
    </dgm:pt>
    <dgm:pt modelId="{871688A3-A8DD-4F39-BF67-FE5A46BCF240}" type="sibTrans" cxnId="{27686677-CAD8-4C62-9D39-0FC1F5596442}">
      <dgm:prSet/>
      <dgm:spPr/>
      <dgm:t>
        <a:bodyPr/>
        <a:lstStyle/>
        <a:p>
          <a:endParaRPr lang="ru-RU"/>
        </a:p>
      </dgm:t>
    </dgm:pt>
    <dgm:pt modelId="{55E2438F-1734-4032-AB68-B0AB513BC9F9}" type="pres">
      <dgm:prSet presAssocID="{DF564EC1-DC2F-4D68-80F4-1E9FDB03C0E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C5907F1-F7F6-448C-9D05-D1682FA0F3EE}" type="pres">
      <dgm:prSet presAssocID="{DF564EC1-DC2F-4D68-80F4-1E9FDB03C0E6}" presName="Name1" presStyleCnt="0"/>
      <dgm:spPr/>
    </dgm:pt>
    <dgm:pt modelId="{727611C2-F8D2-4B9C-9EB8-343F66D47BAB}" type="pres">
      <dgm:prSet presAssocID="{DF564EC1-DC2F-4D68-80F4-1E9FDB03C0E6}" presName="cycle" presStyleCnt="0"/>
      <dgm:spPr/>
    </dgm:pt>
    <dgm:pt modelId="{06C4F1D7-FF79-48DC-8943-C6BCD1826C3E}" type="pres">
      <dgm:prSet presAssocID="{DF564EC1-DC2F-4D68-80F4-1E9FDB03C0E6}" presName="srcNode" presStyleLbl="node1" presStyleIdx="0" presStyleCnt="7"/>
      <dgm:spPr/>
    </dgm:pt>
    <dgm:pt modelId="{97421859-61F3-4ADB-BE11-8358541F3E7C}" type="pres">
      <dgm:prSet presAssocID="{DF564EC1-DC2F-4D68-80F4-1E9FDB03C0E6}" presName="conn" presStyleLbl="parChTrans1D2" presStyleIdx="0" presStyleCnt="1"/>
      <dgm:spPr/>
      <dgm:t>
        <a:bodyPr/>
        <a:lstStyle/>
        <a:p>
          <a:endParaRPr lang="ru-RU"/>
        </a:p>
      </dgm:t>
    </dgm:pt>
    <dgm:pt modelId="{10C42C7A-6071-4AB4-AF76-7CA5EAC78C27}" type="pres">
      <dgm:prSet presAssocID="{DF564EC1-DC2F-4D68-80F4-1E9FDB03C0E6}" presName="extraNode" presStyleLbl="node1" presStyleIdx="0" presStyleCnt="7"/>
      <dgm:spPr/>
    </dgm:pt>
    <dgm:pt modelId="{7AF3F611-FEC9-4215-B204-50663EF68A23}" type="pres">
      <dgm:prSet presAssocID="{DF564EC1-DC2F-4D68-80F4-1E9FDB03C0E6}" presName="dstNode" presStyleLbl="node1" presStyleIdx="0" presStyleCnt="7"/>
      <dgm:spPr/>
    </dgm:pt>
    <dgm:pt modelId="{C6F04542-44DA-4678-99FE-CFAACD3CDC99}" type="pres">
      <dgm:prSet presAssocID="{6DFE02BC-B7A0-41C3-9441-B452FE9CF4C9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CDB41F-9EAA-4A35-8889-6D6628439B43}" type="pres">
      <dgm:prSet presAssocID="{6DFE02BC-B7A0-41C3-9441-B452FE9CF4C9}" presName="accent_1" presStyleCnt="0"/>
      <dgm:spPr/>
    </dgm:pt>
    <dgm:pt modelId="{310A5319-B654-4390-B7A4-5AA1288BA988}" type="pres">
      <dgm:prSet presAssocID="{6DFE02BC-B7A0-41C3-9441-B452FE9CF4C9}" presName="accentRepeatNode" presStyleLbl="solidFgAcc1" presStyleIdx="0" presStyleCnt="7"/>
      <dgm:spPr/>
    </dgm:pt>
    <dgm:pt modelId="{2F1EA952-7672-4348-B59D-E28739816DF9}" type="pres">
      <dgm:prSet presAssocID="{888495D7-8F6C-4DB1-8AD1-759D27B46287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F8CCD6-5F35-44C1-AEE7-6EABFE13510F}" type="pres">
      <dgm:prSet presAssocID="{888495D7-8F6C-4DB1-8AD1-759D27B46287}" presName="accent_2" presStyleCnt="0"/>
      <dgm:spPr/>
    </dgm:pt>
    <dgm:pt modelId="{5C89DB57-B4BD-4D28-A241-E3F7E01C505F}" type="pres">
      <dgm:prSet presAssocID="{888495D7-8F6C-4DB1-8AD1-759D27B46287}" presName="accentRepeatNode" presStyleLbl="solidFgAcc1" presStyleIdx="1" presStyleCnt="7"/>
      <dgm:spPr/>
    </dgm:pt>
    <dgm:pt modelId="{529D69AA-EC67-44DA-83AD-EDBCD1337002}" type="pres">
      <dgm:prSet presAssocID="{93FCB457-DD25-4E59-9FAC-A35EAE74B16D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7D396B-600D-4EE5-8DDC-290386F48403}" type="pres">
      <dgm:prSet presAssocID="{93FCB457-DD25-4E59-9FAC-A35EAE74B16D}" presName="accent_3" presStyleCnt="0"/>
      <dgm:spPr/>
    </dgm:pt>
    <dgm:pt modelId="{063DA064-BD3C-4A70-87D9-C5776CBBF64C}" type="pres">
      <dgm:prSet presAssocID="{93FCB457-DD25-4E59-9FAC-A35EAE74B16D}" presName="accentRepeatNode" presStyleLbl="solidFgAcc1" presStyleIdx="2" presStyleCnt="7"/>
      <dgm:spPr/>
    </dgm:pt>
    <dgm:pt modelId="{F4CC246A-DACB-438D-BB47-705305CD94B1}" type="pres">
      <dgm:prSet presAssocID="{74A97C3E-53E5-4434-B6E9-350A9E8FD99D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08AEB5-98B9-493F-B575-F9FB0E72069D}" type="pres">
      <dgm:prSet presAssocID="{74A97C3E-53E5-4434-B6E9-350A9E8FD99D}" presName="accent_4" presStyleCnt="0"/>
      <dgm:spPr/>
    </dgm:pt>
    <dgm:pt modelId="{97D14147-1F6F-4D6A-A120-3E9091BE0BD8}" type="pres">
      <dgm:prSet presAssocID="{74A97C3E-53E5-4434-B6E9-350A9E8FD99D}" presName="accentRepeatNode" presStyleLbl="solidFgAcc1" presStyleIdx="3" presStyleCnt="7"/>
      <dgm:spPr/>
    </dgm:pt>
    <dgm:pt modelId="{A2BC70BE-2F7C-45FD-A847-204FD89AFE60}" type="pres">
      <dgm:prSet presAssocID="{F01E4A04-3D2D-41DE-89E9-24815B3676A3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D0526E-87DD-4357-A3F4-5F916C3FF738}" type="pres">
      <dgm:prSet presAssocID="{F01E4A04-3D2D-41DE-89E9-24815B3676A3}" presName="accent_5" presStyleCnt="0"/>
      <dgm:spPr/>
    </dgm:pt>
    <dgm:pt modelId="{717EF9E3-E286-41D1-A4F3-587447E62D96}" type="pres">
      <dgm:prSet presAssocID="{F01E4A04-3D2D-41DE-89E9-24815B3676A3}" presName="accentRepeatNode" presStyleLbl="solidFgAcc1" presStyleIdx="4" presStyleCnt="7"/>
      <dgm:spPr/>
    </dgm:pt>
    <dgm:pt modelId="{6EC0DDC9-C059-4C23-89BF-E36C0BBD6377}" type="pres">
      <dgm:prSet presAssocID="{37C9CAD0-5967-4E6A-A3D0-6FF3A9CA1005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8B8F59-EE32-4304-A71C-3BCEA84BCDBA}" type="pres">
      <dgm:prSet presAssocID="{37C9CAD0-5967-4E6A-A3D0-6FF3A9CA1005}" presName="accent_6" presStyleCnt="0"/>
      <dgm:spPr/>
    </dgm:pt>
    <dgm:pt modelId="{0AF77465-F900-49C0-AC36-EA7539B681FC}" type="pres">
      <dgm:prSet presAssocID="{37C9CAD0-5967-4E6A-A3D0-6FF3A9CA1005}" presName="accentRepeatNode" presStyleLbl="solidFgAcc1" presStyleIdx="5" presStyleCnt="7"/>
      <dgm:spPr/>
    </dgm:pt>
    <dgm:pt modelId="{49E5EDAD-A888-4000-BCCD-91880930551E}" type="pres">
      <dgm:prSet presAssocID="{5E9B9372-A863-42E5-992F-DAB767F36645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E726DF-DEB7-4A93-A031-807DDE6EFF47}" type="pres">
      <dgm:prSet presAssocID="{5E9B9372-A863-42E5-992F-DAB767F36645}" presName="accent_7" presStyleCnt="0"/>
      <dgm:spPr/>
    </dgm:pt>
    <dgm:pt modelId="{E1B37D36-863E-4BB2-AE8E-DA94299EDC56}" type="pres">
      <dgm:prSet presAssocID="{5E9B9372-A863-42E5-992F-DAB767F36645}" presName="accentRepeatNode" presStyleLbl="solidFgAcc1" presStyleIdx="6" presStyleCnt="7"/>
      <dgm:spPr/>
    </dgm:pt>
  </dgm:ptLst>
  <dgm:cxnLst>
    <dgm:cxn modelId="{B1D30413-BE25-4750-89D9-DB47E7DA57C8}" type="presOf" srcId="{5E9B9372-A863-42E5-992F-DAB767F36645}" destId="{49E5EDAD-A888-4000-BCCD-91880930551E}" srcOrd="0" destOrd="0" presId="urn:microsoft.com/office/officeart/2008/layout/VerticalCurvedList"/>
    <dgm:cxn modelId="{20128977-D446-4D3E-B5E3-5F3BBBB473AD}" type="presOf" srcId="{74A97C3E-53E5-4434-B6E9-350A9E8FD99D}" destId="{F4CC246A-DACB-438D-BB47-705305CD94B1}" srcOrd="0" destOrd="0" presId="urn:microsoft.com/office/officeart/2008/layout/VerticalCurvedList"/>
    <dgm:cxn modelId="{F075B259-BB00-454F-8EF8-D8C8FAB4E360}" type="presOf" srcId="{37C9CAD0-5967-4E6A-A3D0-6FF3A9CA1005}" destId="{6EC0DDC9-C059-4C23-89BF-E36C0BBD6377}" srcOrd="0" destOrd="0" presId="urn:microsoft.com/office/officeart/2008/layout/VerticalCurvedList"/>
    <dgm:cxn modelId="{07AD954A-BEE3-4F17-83FF-C0B48DEE4C39}" srcId="{DF564EC1-DC2F-4D68-80F4-1E9FDB03C0E6}" destId="{74A97C3E-53E5-4434-B6E9-350A9E8FD99D}" srcOrd="3" destOrd="0" parTransId="{8C026292-E3BF-464C-A00E-610E528D2298}" sibTransId="{BAE77E8A-403C-40F9-A031-6373CE6C2B32}"/>
    <dgm:cxn modelId="{6C46AC01-0BF6-4AA2-8196-98246BE52002}" type="presOf" srcId="{32EE3959-02C6-4186-B821-D688805D6018}" destId="{97421859-61F3-4ADB-BE11-8358541F3E7C}" srcOrd="0" destOrd="0" presId="urn:microsoft.com/office/officeart/2008/layout/VerticalCurvedList"/>
    <dgm:cxn modelId="{189C318D-2052-42F5-A803-FFEC99CB061D}" srcId="{DF564EC1-DC2F-4D68-80F4-1E9FDB03C0E6}" destId="{93FCB457-DD25-4E59-9FAC-A35EAE74B16D}" srcOrd="2" destOrd="0" parTransId="{EB2133D1-4F0C-4742-9E9E-1DFC611E661B}" sibTransId="{302B0540-A5B3-4DD0-8552-B8805B6AE5BB}"/>
    <dgm:cxn modelId="{6B9ED5E7-1AF3-4E4D-9082-96CE99172FBE}" srcId="{DF564EC1-DC2F-4D68-80F4-1E9FDB03C0E6}" destId="{37C9CAD0-5967-4E6A-A3D0-6FF3A9CA1005}" srcOrd="5" destOrd="0" parTransId="{F55775E1-D4BD-4F84-86D4-95A1678E23A4}" sibTransId="{7A1D7EBE-C6C5-42EF-915C-4F3837038830}"/>
    <dgm:cxn modelId="{91E46AC9-2E67-44EE-A925-B9E0D98B7785}" type="presOf" srcId="{F01E4A04-3D2D-41DE-89E9-24815B3676A3}" destId="{A2BC70BE-2F7C-45FD-A847-204FD89AFE60}" srcOrd="0" destOrd="0" presId="urn:microsoft.com/office/officeart/2008/layout/VerticalCurvedList"/>
    <dgm:cxn modelId="{4E9FCF37-99C5-4C45-8174-FD0F2F90706C}" type="presOf" srcId="{6DFE02BC-B7A0-41C3-9441-B452FE9CF4C9}" destId="{C6F04542-44DA-4678-99FE-CFAACD3CDC99}" srcOrd="0" destOrd="0" presId="urn:microsoft.com/office/officeart/2008/layout/VerticalCurvedList"/>
    <dgm:cxn modelId="{1C59D42A-0CEB-428F-A4FC-BB1231E20B55}" type="presOf" srcId="{DF564EC1-DC2F-4D68-80F4-1E9FDB03C0E6}" destId="{55E2438F-1734-4032-AB68-B0AB513BC9F9}" srcOrd="0" destOrd="0" presId="urn:microsoft.com/office/officeart/2008/layout/VerticalCurvedList"/>
    <dgm:cxn modelId="{6583A194-8EC2-4A21-8627-E8D68B14F49C}" srcId="{DF564EC1-DC2F-4D68-80F4-1E9FDB03C0E6}" destId="{888495D7-8F6C-4DB1-8AD1-759D27B46287}" srcOrd="1" destOrd="0" parTransId="{0B2156CE-DF4D-40BD-AA62-D70FDB9933D4}" sibTransId="{E9678E1F-A70C-4A91-B5C0-7DF478EA1B13}"/>
    <dgm:cxn modelId="{5AD681BB-65B6-43CE-81DC-14BADE03F542}" srcId="{DF564EC1-DC2F-4D68-80F4-1E9FDB03C0E6}" destId="{F01E4A04-3D2D-41DE-89E9-24815B3676A3}" srcOrd="4" destOrd="0" parTransId="{C00FEBE8-F31D-448D-8C17-B3588A8466AF}" sibTransId="{698167DA-557A-4384-B874-F1378053A111}"/>
    <dgm:cxn modelId="{27686677-CAD8-4C62-9D39-0FC1F5596442}" srcId="{DF564EC1-DC2F-4D68-80F4-1E9FDB03C0E6}" destId="{5E9B9372-A863-42E5-992F-DAB767F36645}" srcOrd="6" destOrd="0" parTransId="{34DD1330-816A-4FD2-9308-02886AE082E5}" sibTransId="{871688A3-A8DD-4F39-BF67-FE5A46BCF240}"/>
    <dgm:cxn modelId="{E1ED220A-61B2-4369-9A14-90D672009023}" type="presOf" srcId="{888495D7-8F6C-4DB1-8AD1-759D27B46287}" destId="{2F1EA952-7672-4348-B59D-E28739816DF9}" srcOrd="0" destOrd="0" presId="urn:microsoft.com/office/officeart/2008/layout/VerticalCurvedList"/>
    <dgm:cxn modelId="{691579A0-F860-436D-925E-E42019B692A4}" srcId="{DF564EC1-DC2F-4D68-80F4-1E9FDB03C0E6}" destId="{6DFE02BC-B7A0-41C3-9441-B452FE9CF4C9}" srcOrd="0" destOrd="0" parTransId="{95865D83-A48D-4D8B-B633-349A1C8B05A5}" sibTransId="{32EE3959-02C6-4186-B821-D688805D6018}"/>
    <dgm:cxn modelId="{A0E922BF-BCC1-4D0D-BCBA-7250D2D9BD6A}" type="presOf" srcId="{93FCB457-DD25-4E59-9FAC-A35EAE74B16D}" destId="{529D69AA-EC67-44DA-83AD-EDBCD1337002}" srcOrd="0" destOrd="0" presId="urn:microsoft.com/office/officeart/2008/layout/VerticalCurvedList"/>
    <dgm:cxn modelId="{2BC6A5BB-829D-48BE-82B3-2FDBA6FB318E}" type="presParOf" srcId="{55E2438F-1734-4032-AB68-B0AB513BC9F9}" destId="{3C5907F1-F7F6-448C-9D05-D1682FA0F3EE}" srcOrd="0" destOrd="0" presId="urn:microsoft.com/office/officeart/2008/layout/VerticalCurvedList"/>
    <dgm:cxn modelId="{52A656BF-365A-445C-B9F2-5B85D98FA492}" type="presParOf" srcId="{3C5907F1-F7F6-448C-9D05-D1682FA0F3EE}" destId="{727611C2-F8D2-4B9C-9EB8-343F66D47BAB}" srcOrd="0" destOrd="0" presId="urn:microsoft.com/office/officeart/2008/layout/VerticalCurvedList"/>
    <dgm:cxn modelId="{BEEDCDC3-1138-4E9B-9A86-43B2F815D64D}" type="presParOf" srcId="{727611C2-F8D2-4B9C-9EB8-343F66D47BAB}" destId="{06C4F1D7-FF79-48DC-8943-C6BCD1826C3E}" srcOrd="0" destOrd="0" presId="urn:microsoft.com/office/officeart/2008/layout/VerticalCurvedList"/>
    <dgm:cxn modelId="{F338C310-2E8F-4B77-AE2F-C55B5876272B}" type="presParOf" srcId="{727611C2-F8D2-4B9C-9EB8-343F66D47BAB}" destId="{97421859-61F3-4ADB-BE11-8358541F3E7C}" srcOrd="1" destOrd="0" presId="urn:microsoft.com/office/officeart/2008/layout/VerticalCurvedList"/>
    <dgm:cxn modelId="{01C77BFF-0230-4A37-A80A-FD18504DF25B}" type="presParOf" srcId="{727611C2-F8D2-4B9C-9EB8-343F66D47BAB}" destId="{10C42C7A-6071-4AB4-AF76-7CA5EAC78C27}" srcOrd="2" destOrd="0" presId="urn:microsoft.com/office/officeart/2008/layout/VerticalCurvedList"/>
    <dgm:cxn modelId="{4AB0ED11-A321-4A8C-A0E9-469DFB413640}" type="presParOf" srcId="{727611C2-F8D2-4B9C-9EB8-343F66D47BAB}" destId="{7AF3F611-FEC9-4215-B204-50663EF68A23}" srcOrd="3" destOrd="0" presId="urn:microsoft.com/office/officeart/2008/layout/VerticalCurvedList"/>
    <dgm:cxn modelId="{5C231B36-761F-4044-9197-647D9F54BBDA}" type="presParOf" srcId="{3C5907F1-F7F6-448C-9D05-D1682FA0F3EE}" destId="{C6F04542-44DA-4678-99FE-CFAACD3CDC99}" srcOrd="1" destOrd="0" presId="urn:microsoft.com/office/officeart/2008/layout/VerticalCurvedList"/>
    <dgm:cxn modelId="{49D2F8CD-A1B8-4571-A54C-E0001A818F3A}" type="presParOf" srcId="{3C5907F1-F7F6-448C-9D05-D1682FA0F3EE}" destId="{ABCDB41F-9EAA-4A35-8889-6D6628439B43}" srcOrd="2" destOrd="0" presId="urn:microsoft.com/office/officeart/2008/layout/VerticalCurvedList"/>
    <dgm:cxn modelId="{6959FF34-CF8D-4BCB-B68E-08C1FE884E7A}" type="presParOf" srcId="{ABCDB41F-9EAA-4A35-8889-6D6628439B43}" destId="{310A5319-B654-4390-B7A4-5AA1288BA988}" srcOrd="0" destOrd="0" presId="urn:microsoft.com/office/officeart/2008/layout/VerticalCurvedList"/>
    <dgm:cxn modelId="{A65F2CB8-6516-4E81-9E24-6B94FDA329C1}" type="presParOf" srcId="{3C5907F1-F7F6-448C-9D05-D1682FA0F3EE}" destId="{2F1EA952-7672-4348-B59D-E28739816DF9}" srcOrd="3" destOrd="0" presId="urn:microsoft.com/office/officeart/2008/layout/VerticalCurvedList"/>
    <dgm:cxn modelId="{7D0048C1-7097-4A58-9478-2742DCC14E17}" type="presParOf" srcId="{3C5907F1-F7F6-448C-9D05-D1682FA0F3EE}" destId="{79F8CCD6-5F35-44C1-AEE7-6EABFE13510F}" srcOrd="4" destOrd="0" presId="urn:microsoft.com/office/officeart/2008/layout/VerticalCurvedList"/>
    <dgm:cxn modelId="{29AF7648-4E76-492C-AFF7-F8B48EA289F2}" type="presParOf" srcId="{79F8CCD6-5F35-44C1-AEE7-6EABFE13510F}" destId="{5C89DB57-B4BD-4D28-A241-E3F7E01C505F}" srcOrd="0" destOrd="0" presId="urn:microsoft.com/office/officeart/2008/layout/VerticalCurvedList"/>
    <dgm:cxn modelId="{0BAE5B82-DE4F-46F6-830F-55BAD5D6B30C}" type="presParOf" srcId="{3C5907F1-F7F6-448C-9D05-D1682FA0F3EE}" destId="{529D69AA-EC67-44DA-83AD-EDBCD1337002}" srcOrd="5" destOrd="0" presId="urn:microsoft.com/office/officeart/2008/layout/VerticalCurvedList"/>
    <dgm:cxn modelId="{D6B91FFC-8C6E-4962-BB63-5F4F240B5F5A}" type="presParOf" srcId="{3C5907F1-F7F6-448C-9D05-D1682FA0F3EE}" destId="{107D396B-600D-4EE5-8DDC-290386F48403}" srcOrd="6" destOrd="0" presId="urn:microsoft.com/office/officeart/2008/layout/VerticalCurvedList"/>
    <dgm:cxn modelId="{FBB15F00-31F0-4E8D-8160-1AC766A117B6}" type="presParOf" srcId="{107D396B-600D-4EE5-8DDC-290386F48403}" destId="{063DA064-BD3C-4A70-87D9-C5776CBBF64C}" srcOrd="0" destOrd="0" presId="urn:microsoft.com/office/officeart/2008/layout/VerticalCurvedList"/>
    <dgm:cxn modelId="{3838FA45-80AC-4845-A5BB-F4DEB1E20723}" type="presParOf" srcId="{3C5907F1-F7F6-448C-9D05-D1682FA0F3EE}" destId="{F4CC246A-DACB-438D-BB47-705305CD94B1}" srcOrd="7" destOrd="0" presId="urn:microsoft.com/office/officeart/2008/layout/VerticalCurvedList"/>
    <dgm:cxn modelId="{9B12B53C-C0A3-4845-A05D-ED7C2B1AEB12}" type="presParOf" srcId="{3C5907F1-F7F6-448C-9D05-D1682FA0F3EE}" destId="{3808AEB5-98B9-493F-B575-F9FB0E72069D}" srcOrd="8" destOrd="0" presId="urn:microsoft.com/office/officeart/2008/layout/VerticalCurvedList"/>
    <dgm:cxn modelId="{1194445C-BC6E-4F0E-A574-E15E840A7E03}" type="presParOf" srcId="{3808AEB5-98B9-493F-B575-F9FB0E72069D}" destId="{97D14147-1F6F-4D6A-A120-3E9091BE0BD8}" srcOrd="0" destOrd="0" presId="urn:microsoft.com/office/officeart/2008/layout/VerticalCurvedList"/>
    <dgm:cxn modelId="{1FD01AAD-54DB-46FC-8FA6-2CCAF36D31D8}" type="presParOf" srcId="{3C5907F1-F7F6-448C-9D05-D1682FA0F3EE}" destId="{A2BC70BE-2F7C-45FD-A847-204FD89AFE60}" srcOrd="9" destOrd="0" presId="urn:microsoft.com/office/officeart/2008/layout/VerticalCurvedList"/>
    <dgm:cxn modelId="{997E24EE-36C5-4BCA-997D-544007575B24}" type="presParOf" srcId="{3C5907F1-F7F6-448C-9D05-D1682FA0F3EE}" destId="{7DD0526E-87DD-4357-A3F4-5F916C3FF738}" srcOrd="10" destOrd="0" presId="urn:microsoft.com/office/officeart/2008/layout/VerticalCurvedList"/>
    <dgm:cxn modelId="{D304DA2A-6399-4EE7-8DE8-8A3C8D63CAF1}" type="presParOf" srcId="{7DD0526E-87DD-4357-A3F4-5F916C3FF738}" destId="{717EF9E3-E286-41D1-A4F3-587447E62D96}" srcOrd="0" destOrd="0" presId="urn:microsoft.com/office/officeart/2008/layout/VerticalCurvedList"/>
    <dgm:cxn modelId="{67E3FD49-CA95-4D19-B7B7-6DB40EB6079B}" type="presParOf" srcId="{3C5907F1-F7F6-448C-9D05-D1682FA0F3EE}" destId="{6EC0DDC9-C059-4C23-89BF-E36C0BBD6377}" srcOrd="11" destOrd="0" presId="urn:microsoft.com/office/officeart/2008/layout/VerticalCurvedList"/>
    <dgm:cxn modelId="{29D4236E-C47E-4AB5-AC74-04349DC03EEE}" type="presParOf" srcId="{3C5907F1-F7F6-448C-9D05-D1682FA0F3EE}" destId="{198B8F59-EE32-4304-A71C-3BCEA84BCDBA}" srcOrd="12" destOrd="0" presId="urn:microsoft.com/office/officeart/2008/layout/VerticalCurvedList"/>
    <dgm:cxn modelId="{158665D1-A45F-4C87-9DA0-FEFF4D901A11}" type="presParOf" srcId="{198B8F59-EE32-4304-A71C-3BCEA84BCDBA}" destId="{0AF77465-F900-49C0-AC36-EA7539B681FC}" srcOrd="0" destOrd="0" presId="urn:microsoft.com/office/officeart/2008/layout/VerticalCurvedList"/>
    <dgm:cxn modelId="{2AC76FF4-307B-4E89-AA6D-AB2E36BD9D68}" type="presParOf" srcId="{3C5907F1-F7F6-448C-9D05-D1682FA0F3EE}" destId="{49E5EDAD-A888-4000-BCCD-91880930551E}" srcOrd="13" destOrd="0" presId="urn:microsoft.com/office/officeart/2008/layout/VerticalCurvedList"/>
    <dgm:cxn modelId="{B4457D4F-F49B-42C1-8697-66C72C8C8DFC}" type="presParOf" srcId="{3C5907F1-F7F6-448C-9D05-D1682FA0F3EE}" destId="{A6E726DF-DEB7-4A93-A031-807DDE6EFF47}" srcOrd="14" destOrd="0" presId="urn:microsoft.com/office/officeart/2008/layout/VerticalCurvedList"/>
    <dgm:cxn modelId="{8DB0DC48-28B0-4C8B-AEAD-3AA072EA77C8}" type="presParOf" srcId="{A6E726DF-DEB7-4A93-A031-807DDE6EFF47}" destId="{E1B37D36-863E-4BB2-AE8E-DA94299EDC5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421859-61F3-4ADB-BE11-8358541F3E7C}">
      <dsp:nvSpPr>
        <dsp:cNvPr id="0" name=""/>
        <dsp:cNvSpPr/>
      </dsp:nvSpPr>
      <dsp:spPr>
        <a:xfrm>
          <a:off x="-5452001" y="-835220"/>
          <a:ext cx="6494976" cy="6494976"/>
        </a:xfrm>
        <a:prstGeom prst="blockArc">
          <a:avLst>
            <a:gd name="adj1" fmla="val 18900000"/>
            <a:gd name="adj2" fmla="val 2700000"/>
            <a:gd name="adj3" fmla="val 33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F04542-44DA-4678-99FE-CFAACD3CDC99}">
      <dsp:nvSpPr>
        <dsp:cNvPr id="0" name=""/>
        <dsp:cNvSpPr/>
      </dsp:nvSpPr>
      <dsp:spPr>
        <a:xfrm>
          <a:off x="338441" y="219323"/>
          <a:ext cx="7826751" cy="438453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4802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НОРМАТИВНОЕ ПРАВОВОЕ ОБЕСПЕЧЕНИЕ ГИА</a:t>
          </a:r>
        </a:p>
      </dsp:txBody>
      <dsp:txXfrm>
        <a:off x="338441" y="219323"/>
        <a:ext cx="7826751" cy="438453"/>
      </dsp:txXfrm>
    </dsp:sp>
    <dsp:sp modelId="{310A5319-B654-4390-B7A4-5AA1288BA988}">
      <dsp:nvSpPr>
        <dsp:cNvPr id="0" name=""/>
        <dsp:cNvSpPr/>
      </dsp:nvSpPr>
      <dsp:spPr>
        <a:xfrm>
          <a:off x="64407" y="164516"/>
          <a:ext cx="548067" cy="54806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F1EA952-7672-4348-B59D-E28739816DF9}">
      <dsp:nvSpPr>
        <dsp:cNvPr id="0" name=""/>
        <dsp:cNvSpPr/>
      </dsp:nvSpPr>
      <dsp:spPr>
        <a:xfrm>
          <a:off x="735500" y="877390"/>
          <a:ext cx="7429691" cy="438453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4802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ТРЕБОВАНИЯ К ПУНКТАМ ПРОВЕДЕНИЯ ЭКЗАМЕНОВ</a:t>
          </a:r>
        </a:p>
      </dsp:txBody>
      <dsp:txXfrm>
        <a:off x="735500" y="877390"/>
        <a:ext cx="7429691" cy="438453"/>
      </dsp:txXfrm>
    </dsp:sp>
    <dsp:sp modelId="{5C89DB57-B4BD-4D28-A241-E3F7E01C505F}">
      <dsp:nvSpPr>
        <dsp:cNvPr id="0" name=""/>
        <dsp:cNvSpPr/>
      </dsp:nvSpPr>
      <dsp:spPr>
        <a:xfrm>
          <a:off x="461466" y="822583"/>
          <a:ext cx="548067" cy="54806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29D69AA-EC67-44DA-83AD-EDBCD1337002}">
      <dsp:nvSpPr>
        <dsp:cNvPr id="0" name=""/>
        <dsp:cNvSpPr/>
      </dsp:nvSpPr>
      <dsp:spPr>
        <a:xfrm>
          <a:off x="953087" y="1534974"/>
          <a:ext cx="7212105" cy="438453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48023" tIns="40640" rIns="40640" bIns="40640" numCol="1" spcCol="1270" anchor="ctr" anchorCtr="0">
          <a:noAutofit/>
        </a:bodyPr>
        <a:lstStyle/>
        <a:p>
          <a:pPr lvl="0" algn="l" defTabSz="7112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ДОСТАВКА ЭКЗАМЕНАЦИОННЫХ МАТЕРИАЛОВ И ВХОД УЧАСТНИКОВ В ППЭ</a:t>
          </a:r>
        </a:p>
      </dsp:txBody>
      <dsp:txXfrm>
        <a:off x="953087" y="1534974"/>
        <a:ext cx="7212105" cy="438453"/>
      </dsp:txXfrm>
    </dsp:sp>
    <dsp:sp modelId="{063DA064-BD3C-4A70-87D9-C5776CBBF64C}">
      <dsp:nvSpPr>
        <dsp:cNvPr id="0" name=""/>
        <dsp:cNvSpPr/>
      </dsp:nvSpPr>
      <dsp:spPr>
        <a:xfrm>
          <a:off x="679053" y="1480167"/>
          <a:ext cx="548067" cy="54806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4CC246A-DACB-438D-BB47-705305CD94B1}">
      <dsp:nvSpPr>
        <dsp:cNvPr id="0" name=""/>
        <dsp:cNvSpPr/>
      </dsp:nvSpPr>
      <dsp:spPr>
        <a:xfrm>
          <a:off x="1022560" y="2193041"/>
          <a:ext cx="7142632" cy="438453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4802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ПРОВЕДЕНИЕ </a:t>
          </a: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ГИА </a:t>
          </a:r>
          <a:r>
            <a:rPr lang="ru-RU" sz="1600" b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В АУДИТОРИИ</a:t>
          </a:r>
        </a:p>
      </dsp:txBody>
      <dsp:txXfrm>
        <a:off x="1022560" y="2193041"/>
        <a:ext cx="7142632" cy="438453"/>
      </dsp:txXfrm>
    </dsp:sp>
    <dsp:sp modelId="{97D14147-1F6F-4D6A-A120-3E9091BE0BD8}">
      <dsp:nvSpPr>
        <dsp:cNvPr id="0" name=""/>
        <dsp:cNvSpPr/>
      </dsp:nvSpPr>
      <dsp:spPr>
        <a:xfrm>
          <a:off x="748526" y="2138234"/>
          <a:ext cx="548067" cy="54806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2BC70BE-2F7C-45FD-A847-204FD89AFE60}">
      <dsp:nvSpPr>
        <dsp:cNvPr id="0" name=""/>
        <dsp:cNvSpPr/>
      </dsp:nvSpPr>
      <dsp:spPr>
        <a:xfrm>
          <a:off x="953087" y="2851107"/>
          <a:ext cx="7212105" cy="438453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4802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ТРЕБОВАНИЯ К СОБЛЮДЕНИЮ ПОРЯДКА ПРОВЕДЕНИЯ </a:t>
          </a: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ГИА </a:t>
          </a:r>
          <a:r>
            <a:rPr lang="ru-RU" sz="1600" b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В ППЭ</a:t>
          </a:r>
        </a:p>
      </dsp:txBody>
      <dsp:txXfrm>
        <a:off x="953087" y="2851107"/>
        <a:ext cx="7212105" cy="438453"/>
      </dsp:txXfrm>
    </dsp:sp>
    <dsp:sp modelId="{717EF9E3-E286-41D1-A4F3-587447E62D96}">
      <dsp:nvSpPr>
        <dsp:cNvPr id="0" name=""/>
        <dsp:cNvSpPr/>
      </dsp:nvSpPr>
      <dsp:spPr>
        <a:xfrm>
          <a:off x="679053" y="2796301"/>
          <a:ext cx="548067" cy="54806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EC0DDC9-C059-4C23-89BF-E36C0BBD6377}">
      <dsp:nvSpPr>
        <dsp:cNvPr id="0" name=""/>
        <dsp:cNvSpPr/>
      </dsp:nvSpPr>
      <dsp:spPr>
        <a:xfrm>
          <a:off x="735500" y="3508692"/>
          <a:ext cx="7429691" cy="438453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4802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ПОРЯДОК ПРОВЕДЕНИЯ И ПОДГОТОВКИ ЭКЗАМЕНА ПО </a:t>
          </a: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ОТДЕЛЬНЫМ ПРЕДМЕТАМ</a:t>
          </a:r>
          <a:endParaRPr lang="ru-RU" sz="1600" b="1" kern="1200" dirty="0">
            <a:solidFill>
              <a:schemeClr val="accent1">
                <a:lumMod val="75000"/>
              </a:schemeClr>
            </a:solidFill>
            <a:latin typeface="Cambria" panose="02040503050406030204" pitchFamily="18" charset="0"/>
          </a:endParaRPr>
        </a:p>
      </dsp:txBody>
      <dsp:txXfrm>
        <a:off x="735500" y="3508692"/>
        <a:ext cx="7429691" cy="438453"/>
      </dsp:txXfrm>
    </dsp:sp>
    <dsp:sp modelId="{0AF77465-F900-49C0-AC36-EA7539B681FC}">
      <dsp:nvSpPr>
        <dsp:cNvPr id="0" name=""/>
        <dsp:cNvSpPr/>
      </dsp:nvSpPr>
      <dsp:spPr>
        <a:xfrm>
          <a:off x="461466" y="3453885"/>
          <a:ext cx="548067" cy="54806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9E5EDAD-A888-4000-BCCD-91880930551E}">
      <dsp:nvSpPr>
        <dsp:cNvPr id="0" name=""/>
        <dsp:cNvSpPr/>
      </dsp:nvSpPr>
      <dsp:spPr>
        <a:xfrm>
          <a:off x="338441" y="4166758"/>
          <a:ext cx="7826751" cy="4384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802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ЗАВЕРШЕНИЕ ЭКЗАМЕНА В ППЭ</a:t>
          </a:r>
        </a:p>
      </dsp:txBody>
      <dsp:txXfrm>
        <a:off x="338441" y="4166758"/>
        <a:ext cx="7826751" cy="438453"/>
      </dsp:txXfrm>
    </dsp:sp>
    <dsp:sp modelId="{E1B37D36-863E-4BB2-AE8E-DA94299EDC56}">
      <dsp:nvSpPr>
        <dsp:cNvPr id="0" name=""/>
        <dsp:cNvSpPr/>
      </dsp:nvSpPr>
      <dsp:spPr>
        <a:xfrm>
          <a:off x="64407" y="4111952"/>
          <a:ext cx="548067" cy="54806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421859-61F3-4ADB-BE11-8358541F3E7C}">
      <dsp:nvSpPr>
        <dsp:cNvPr id="0" name=""/>
        <dsp:cNvSpPr/>
      </dsp:nvSpPr>
      <dsp:spPr>
        <a:xfrm>
          <a:off x="-5452001" y="-835220"/>
          <a:ext cx="6494976" cy="6494976"/>
        </a:xfrm>
        <a:prstGeom prst="blockArc">
          <a:avLst>
            <a:gd name="adj1" fmla="val 18900000"/>
            <a:gd name="adj2" fmla="val 2700000"/>
            <a:gd name="adj3" fmla="val 33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F04542-44DA-4678-99FE-CFAACD3CDC99}">
      <dsp:nvSpPr>
        <dsp:cNvPr id="0" name=""/>
        <dsp:cNvSpPr/>
      </dsp:nvSpPr>
      <dsp:spPr>
        <a:xfrm>
          <a:off x="338441" y="219323"/>
          <a:ext cx="7826751" cy="438453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4802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НОРМАТИВНОЕ ПРАВОВОЕ ОБЕСПЕЧЕНИЕ ГИА</a:t>
          </a:r>
        </a:p>
      </dsp:txBody>
      <dsp:txXfrm>
        <a:off x="338441" y="219323"/>
        <a:ext cx="7826751" cy="438453"/>
      </dsp:txXfrm>
    </dsp:sp>
    <dsp:sp modelId="{310A5319-B654-4390-B7A4-5AA1288BA988}">
      <dsp:nvSpPr>
        <dsp:cNvPr id="0" name=""/>
        <dsp:cNvSpPr/>
      </dsp:nvSpPr>
      <dsp:spPr>
        <a:xfrm>
          <a:off x="64407" y="164516"/>
          <a:ext cx="548067" cy="54806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F1EA952-7672-4348-B59D-E28739816DF9}">
      <dsp:nvSpPr>
        <dsp:cNvPr id="0" name=""/>
        <dsp:cNvSpPr/>
      </dsp:nvSpPr>
      <dsp:spPr>
        <a:xfrm>
          <a:off x="735500" y="877390"/>
          <a:ext cx="7429691" cy="438453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4802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ТРЕБОВАНИЯ К ПУНКТАМ ПРОВЕДЕНИЯ ЭКЗАМЕНОВ (ППЭ)</a:t>
          </a:r>
        </a:p>
      </dsp:txBody>
      <dsp:txXfrm>
        <a:off x="735500" y="877390"/>
        <a:ext cx="7429691" cy="438453"/>
      </dsp:txXfrm>
    </dsp:sp>
    <dsp:sp modelId="{5C89DB57-B4BD-4D28-A241-E3F7E01C505F}">
      <dsp:nvSpPr>
        <dsp:cNvPr id="0" name=""/>
        <dsp:cNvSpPr/>
      </dsp:nvSpPr>
      <dsp:spPr>
        <a:xfrm>
          <a:off x="461466" y="822583"/>
          <a:ext cx="548067" cy="54806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29D69AA-EC67-44DA-83AD-EDBCD1337002}">
      <dsp:nvSpPr>
        <dsp:cNvPr id="0" name=""/>
        <dsp:cNvSpPr/>
      </dsp:nvSpPr>
      <dsp:spPr>
        <a:xfrm>
          <a:off x="953087" y="1534974"/>
          <a:ext cx="7212105" cy="438453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48023" tIns="40640" rIns="40640" bIns="40640" numCol="1" spcCol="1270" anchor="ctr" anchorCtr="0">
          <a:noAutofit/>
        </a:bodyPr>
        <a:lstStyle/>
        <a:p>
          <a:pPr lvl="0" algn="l" defTabSz="7112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ДОСТАВКА ЭКЗАМЕНАЦИОННЫХ МАТЕРИАЛОВ И ВХОД УЧАСТНИКОВ В ППЭ</a:t>
          </a:r>
        </a:p>
      </dsp:txBody>
      <dsp:txXfrm>
        <a:off x="953087" y="1534974"/>
        <a:ext cx="7212105" cy="438453"/>
      </dsp:txXfrm>
    </dsp:sp>
    <dsp:sp modelId="{063DA064-BD3C-4A70-87D9-C5776CBBF64C}">
      <dsp:nvSpPr>
        <dsp:cNvPr id="0" name=""/>
        <dsp:cNvSpPr/>
      </dsp:nvSpPr>
      <dsp:spPr>
        <a:xfrm>
          <a:off x="679053" y="1480167"/>
          <a:ext cx="548067" cy="54806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4CC246A-DACB-438D-BB47-705305CD94B1}">
      <dsp:nvSpPr>
        <dsp:cNvPr id="0" name=""/>
        <dsp:cNvSpPr/>
      </dsp:nvSpPr>
      <dsp:spPr>
        <a:xfrm>
          <a:off x="1022560" y="2193041"/>
          <a:ext cx="7142632" cy="438453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4802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ПРОВЕДЕНИЕ </a:t>
          </a: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ГИА </a:t>
          </a:r>
          <a:r>
            <a:rPr lang="ru-RU" sz="1600" b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В АУДИТОРИИ</a:t>
          </a:r>
        </a:p>
      </dsp:txBody>
      <dsp:txXfrm>
        <a:off x="1022560" y="2193041"/>
        <a:ext cx="7142632" cy="438453"/>
      </dsp:txXfrm>
    </dsp:sp>
    <dsp:sp modelId="{97D14147-1F6F-4D6A-A120-3E9091BE0BD8}">
      <dsp:nvSpPr>
        <dsp:cNvPr id="0" name=""/>
        <dsp:cNvSpPr/>
      </dsp:nvSpPr>
      <dsp:spPr>
        <a:xfrm>
          <a:off x="748526" y="2138234"/>
          <a:ext cx="548067" cy="54806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2BC70BE-2F7C-45FD-A847-204FD89AFE60}">
      <dsp:nvSpPr>
        <dsp:cNvPr id="0" name=""/>
        <dsp:cNvSpPr/>
      </dsp:nvSpPr>
      <dsp:spPr>
        <a:xfrm>
          <a:off x="953087" y="2851107"/>
          <a:ext cx="7212105" cy="438453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4802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ТРЕБОВАНИЯ К СОБЛЮДЕНИЮ ПОРЯДКА ПРОВЕДЕНИЯ </a:t>
          </a: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ГИА </a:t>
          </a:r>
          <a:r>
            <a:rPr lang="ru-RU" sz="1600" b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В ППЭ</a:t>
          </a:r>
        </a:p>
      </dsp:txBody>
      <dsp:txXfrm>
        <a:off x="953087" y="2851107"/>
        <a:ext cx="7212105" cy="438453"/>
      </dsp:txXfrm>
    </dsp:sp>
    <dsp:sp modelId="{717EF9E3-E286-41D1-A4F3-587447E62D96}">
      <dsp:nvSpPr>
        <dsp:cNvPr id="0" name=""/>
        <dsp:cNvSpPr/>
      </dsp:nvSpPr>
      <dsp:spPr>
        <a:xfrm>
          <a:off x="679053" y="2796301"/>
          <a:ext cx="548067" cy="54806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EC0DDC9-C059-4C23-89BF-E36C0BBD6377}">
      <dsp:nvSpPr>
        <dsp:cNvPr id="0" name=""/>
        <dsp:cNvSpPr/>
      </dsp:nvSpPr>
      <dsp:spPr>
        <a:xfrm>
          <a:off x="735500" y="3508692"/>
          <a:ext cx="7429691" cy="438453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4802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ПОРЯДОК ПРОВЕДЕНИЯ И ПОДГОТОВКИ ЭКЗАМЕНА ПО ОТДЕЛЬНЫМ ПРЕДМЕТАМ</a:t>
          </a:r>
          <a:endParaRPr lang="ru-RU" sz="1600" b="1" kern="1200" dirty="0">
            <a:solidFill>
              <a:schemeClr val="accent1">
                <a:lumMod val="75000"/>
              </a:schemeClr>
            </a:solidFill>
            <a:latin typeface="Cambria" panose="02040503050406030204" pitchFamily="18" charset="0"/>
          </a:endParaRPr>
        </a:p>
      </dsp:txBody>
      <dsp:txXfrm>
        <a:off x="735500" y="3508692"/>
        <a:ext cx="7429691" cy="438453"/>
      </dsp:txXfrm>
    </dsp:sp>
    <dsp:sp modelId="{0AF77465-F900-49C0-AC36-EA7539B681FC}">
      <dsp:nvSpPr>
        <dsp:cNvPr id="0" name=""/>
        <dsp:cNvSpPr/>
      </dsp:nvSpPr>
      <dsp:spPr>
        <a:xfrm>
          <a:off x="461466" y="3453885"/>
          <a:ext cx="548067" cy="54806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9E5EDAD-A888-4000-BCCD-91880930551E}">
      <dsp:nvSpPr>
        <dsp:cNvPr id="0" name=""/>
        <dsp:cNvSpPr/>
      </dsp:nvSpPr>
      <dsp:spPr>
        <a:xfrm>
          <a:off x="338441" y="4166758"/>
          <a:ext cx="7826751" cy="4384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802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ЗАВЕРШЕНИЕ ЭКЗАМЕНА В ППЭ</a:t>
          </a:r>
        </a:p>
      </dsp:txBody>
      <dsp:txXfrm>
        <a:off x="338441" y="4166758"/>
        <a:ext cx="7826751" cy="438453"/>
      </dsp:txXfrm>
    </dsp:sp>
    <dsp:sp modelId="{E1B37D36-863E-4BB2-AE8E-DA94299EDC56}">
      <dsp:nvSpPr>
        <dsp:cNvPr id="0" name=""/>
        <dsp:cNvSpPr/>
      </dsp:nvSpPr>
      <dsp:spPr>
        <a:xfrm>
          <a:off x="64407" y="4111952"/>
          <a:ext cx="548067" cy="54806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421859-61F3-4ADB-BE11-8358541F3E7C}">
      <dsp:nvSpPr>
        <dsp:cNvPr id="0" name=""/>
        <dsp:cNvSpPr/>
      </dsp:nvSpPr>
      <dsp:spPr>
        <a:xfrm>
          <a:off x="-5452001" y="-835220"/>
          <a:ext cx="6494976" cy="6494976"/>
        </a:xfrm>
        <a:prstGeom prst="blockArc">
          <a:avLst>
            <a:gd name="adj1" fmla="val 18900000"/>
            <a:gd name="adj2" fmla="val 2700000"/>
            <a:gd name="adj3" fmla="val 33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F04542-44DA-4678-99FE-CFAACD3CDC99}">
      <dsp:nvSpPr>
        <dsp:cNvPr id="0" name=""/>
        <dsp:cNvSpPr/>
      </dsp:nvSpPr>
      <dsp:spPr>
        <a:xfrm>
          <a:off x="338441" y="219323"/>
          <a:ext cx="7826751" cy="438453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4802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НОРМАТИВНОЕ ПРАВОВОЕ ОБЕСПЕЧЕНИЕ ГИА</a:t>
          </a:r>
        </a:p>
      </dsp:txBody>
      <dsp:txXfrm>
        <a:off x="338441" y="219323"/>
        <a:ext cx="7826751" cy="438453"/>
      </dsp:txXfrm>
    </dsp:sp>
    <dsp:sp modelId="{310A5319-B654-4390-B7A4-5AA1288BA988}">
      <dsp:nvSpPr>
        <dsp:cNvPr id="0" name=""/>
        <dsp:cNvSpPr/>
      </dsp:nvSpPr>
      <dsp:spPr>
        <a:xfrm>
          <a:off x="64407" y="164516"/>
          <a:ext cx="548067" cy="54806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F1EA952-7672-4348-B59D-E28739816DF9}">
      <dsp:nvSpPr>
        <dsp:cNvPr id="0" name=""/>
        <dsp:cNvSpPr/>
      </dsp:nvSpPr>
      <dsp:spPr>
        <a:xfrm>
          <a:off x="735500" y="877390"/>
          <a:ext cx="7429691" cy="438453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4802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ТРЕБОВАНИЯ К ПУНКТАМ ПРОВЕДЕНИЯ ЭКЗАМЕНОВ</a:t>
          </a:r>
        </a:p>
      </dsp:txBody>
      <dsp:txXfrm>
        <a:off x="735500" y="877390"/>
        <a:ext cx="7429691" cy="438453"/>
      </dsp:txXfrm>
    </dsp:sp>
    <dsp:sp modelId="{5C89DB57-B4BD-4D28-A241-E3F7E01C505F}">
      <dsp:nvSpPr>
        <dsp:cNvPr id="0" name=""/>
        <dsp:cNvSpPr/>
      </dsp:nvSpPr>
      <dsp:spPr>
        <a:xfrm>
          <a:off x="461466" y="822583"/>
          <a:ext cx="548067" cy="54806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29D69AA-EC67-44DA-83AD-EDBCD1337002}">
      <dsp:nvSpPr>
        <dsp:cNvPr id="0" name=""/>
        <dsp:cNvSpPr/>
      </dsp:nvSpPr>
      <dsp:spPr>
        <a:xfrm>
          <a:off x="953087" y="1534974"/>
          <a:ext cx="7212105" cy="438453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48023" tIns="40640" rIns="40640" bIns="40640" numCol="1" spcCol="1270" anchor="ctr" anchorCtr="0">
          <a:noAutofit/>
        </a:bodyPr>
        <a:lstStyle/>
        <a:p>
          <a:pPr lvl="0" algn="l" defTabSz="7112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ДОСТАВКА ЭКЗАМЕНАЦИОННЫХ МАТЕРИАЛОВ И ВХОД УЧАСТНИКОВ В ППЭ</a:t>
          </a:r>
        </a:p>
      </dsp:txBody>
      <dsp:txXfrm>
        <a:off x="953087" y="1534974"/>
        <a:ext cx="7212105" cy="438453"/>
      </dsp:txXfrm>
    </dsp:sp>
    <dsp:sp modelId="{063DA064-BD3C-4A70-87D9-C5776CBBF64C}">
      <dsp:nvSpPr>
        <dsp:cNvPr id="0" name=""/>
        <dsp:cNvSpPr/>
      </dsp:nvSpPr>
      <dsp:spPr>
        <a:xfrm>
          <a:off x="679053" y="1480167"/>
          <a:ext cx="548067" cy="54806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4CC246A-DACB-438D-BB47-705305CD94B1}">
      <dsp:nvSpPr>
        <dsp:cNvPr id="0" name=""/>
        <dsp:cNvSpPr/>
      </dsp:nvSpPr>
      <dsp:spPr>
        <a:xfrm>
          <a:off x="1022560" y="2193041"/>
          <a:ext cx="7142632" cy="438453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4802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ПРОВЕДЕНИЕ </a:t>
          </a: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ГИА </a:t>
          </a:r>
          <a:r>
            <a:rPr lang="ru-RU" sz="1600" b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В АУДИТОРИИ</a:t>
          </a:r>
        </a:p>
      </dsp:txBody>
      <dsp:txXfrm>
        <a:off x="1022560" y="2193041"/>
        <a:ext cx="7142632" cy="438453"/>
      </dsp:txXfrm>
    </dsp:sp>
    <dsp:sp modelId="{97D14147-1F6F-4D6A-A120-3E9091BE0BD8}">
      <dsp:nvSpPr>
        <dsp:cNvPr id="0" name=""/>
        <dsp:cNvSpPr/>
      </dsp:nvSpPr>
      <dsp:spPr>
        <a:xfrm>
          <a:off x="748526" y="2138234"/>
          <a:ext cx="548067" cy="54806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2BC70BE-2F7C-45FD-A847-204FD89AFE60}">
      <dsp:nvSpPr>
        <dsp:cNvPr id="0" name=""/>
        <dsp:cNvSpPr/>
      </dsp:nvSpPr>
      <dsp:spPr>
        <a:xfrm>
          <a:off x="953087" y="2851107"/>
          <a:ext cx="7212105" cy="438453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4802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ТРЕБОВАНИЯ К СОБЛЮДЕНИЮ ПОРЯДКА ПРОВЕДЕНИЯ </a:t>
          </a: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ГИА </a:t>
          </a:r>
          <a:r>
            <a:rPr lang="ru-RU" sz="1600" b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В ППЭ</a:t>
          </a:r>
        </a:p>
      </dsp:txBody>
      <dsp:txXfrm>
        <a:off x="953087" y="2851107"/>
        <a:ext cx="7212105" cy="438453"/>
      </dsp:txXfrm>
    </dsp:sp>
    <dsp:sp modelId="{717EF9E3-E286-41D1-A4F3-587447E62D96}">
      <dsp:nvSpPr>
        <dsp:cNvPr id="0" name=""/>
        <dsp:cNvSpPr/>
      </dsp:nvSpPr>
      <dsp:spPr>
        <a:xfrm>
          <a:off x="679053" y="2796301"/>
          <a:ext cx="548067" cy="54806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EC0DDC9-C059-4C23-89BF-E36C0BBD6377}">
      <dsp:nvSpPr>
        <dsp:cNvPr id="0" name=""/>
        <dsp:cNvSpPr/>
      </dsp:nvSpPr>
      <dsp:spPr>
        <a:xfrm>
          <a:off x="735500" y="3508692"/>
          <a:ext cx="7429691" cy="438453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4802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ПОРЯДОК ПРОВЕДЕНИЯ И ПОДГОТОВКИ ЭКЗАМЕНА ПО ОТДЕЛЬНЫМ ПРЕДМЕТАМ</a:t>
          </a:r>
          <a:endParaRPr lang="ru-RU" sz="1600" b="1" kern="1200" dirty="0">
            <a:solidFill>
              <a:schemeClr val="accent1">
                <a:lumMod val="75000"/>
              </a:schemeClr>
            </a:solidFill>
            <a:latin typeface="Cambria" panose="02040503050406030204" pitchFamily="18" charset="0"/>
          </a:endParaRPr>
        </a:p>
      </dsp:txBody>
      <dsp:txXfrm>
        <a:off x="735500" y="3508692"/>
        <a:ext cx="7429691" cy="438453"/>
      </dsp:txXfrm>
    </dsp:sp>
    <dsp:sp modelId="{0AF77465-F900-49C0-AC36-EA7539B681FC}">
      <dsp:nvSpPr>
        <dsp:cNvPr id="0" name=""/>
        <dsp:cNvSpPr/>
      </dsp:nvSpPr>
      <dsp:spPr>
        <a:xfrm>
          <a:off x="461466" y="3453885"/>
          <a:ext cx="548067" cy="54806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9E5EDAD-A888-4000-BCCD-91880930551E}">
      <dsp:nvSpPr>
        <dsp:cNvPr id="0" name=""/>
        <dsp:cNvSpPr/>
      </dsp:nvSpPr>
      <dsp:spPr>
        <a:xfrm>
          <a:off x="338441" y="4166758"/>
          <a:ext cx="7826751" cy="4384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802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ЗАВЕРШЕНИЕ ЭКЗАМЕНА В ППЭ</a:t>
          </a:r>
        </a:p>
      </dsp:txBody>
      <dsp:txXfrm>
        <a:off x="338441" y="4166758"/>
        <a:ext cx="7826751" cy="438453"/>
      </dsp:txXfrm>
    </dsp:sp>
    <dsp:sp modelId="{E1B37D36-863E-4BB2-AE8E-DA94299EDC56}">
      <dsp:nvSpPr>
        <dsp:cNvPr id="0" name=""/>
        <dsp:cNvSpPr/>
      </dsp:nvSpPr>
      <dsp:spPr>
        <a:xfrm>
          <a:off x="64407" y="4111952"/>
          <a:ext cx="548067" cy="54806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421859-61F3-4ADB-BE11-8358541F3E7C}">
      <dsp:nvSpPr>
        <dsp:cNvPr id="0" name=""/>
        <dsp:cNvSpPr/>
      </dsp:nvSpPr>
      <dsp:spPr>
        <a:xfrm>
          <a:off x="-5452001" y="-835220"/>
          <a:ext cx="6494976" cy="6494976"/>
        </a:xfrm>
        <a:prstGeom prst="blockArc">
          <a:avLst>
            <a:gd name="adj1" fmla="val 18900000"/>
            <a:gd name="adj2" fmla="val 2700000"/>
            <a:gd name="adj3" fmla="val 33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F04542-44DA-4678-99FE-CFAACD3CDC99}">
      <dsp:nvSpPr>
        <dsp:cNvPr id="0" name=""/>
        <dsp:cNvSpPr/>
      </dsp:nvSpPr>
      <dsp:spPr>
        <a:xfrm>
          <a:off x="338441" y="219323"/>
          <a:ext cx="7826751" cy="438453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4802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НОРМАТИВНОЕ ПРАВОВОЕ ОБЕСПЕЧЕНИЕ ГИА</a:t>
          </a:r>
        </a:p>
      </dsp:txBody>
      <dsp:txXfrm>
        <a:off x="338441" y="219323"/>
        <a:ext cx="7826751" cy="438453"/>
      </dsp:txXfrm>
    </dsp:sp>
    <dsp:sp modelId="{310A5319-B654-4390-B7A4-5AA1288BA988}">
      <dsp:nvSpPr>
        <dsp:cNvPr id="0" name=""/>
        <dsp:cNvSpPr/>
      </dsp:nvSpPr>
      <dsp:spPr>
        <a:xfrm>
          <a:off x="64407" y="164516"/>
          <a:ext cx="548067" cy="54806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F1EA952-7672-4348-B59D-E28739816DF9}">
      <dsp:nvSpPr>
        <dsp:cNvPr id="0" name=""/>
        <dsp:cNvSpPr/>
      </dsp:nvSpPr>
      <dsp:spPr>
        <a:xfrm>
          <a:off x="735500" y="877390"/>
          <a:ext cx="7429691" cy="438453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4802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ТРЕБОВАНИЯ К ПУНКТАМ ПРОВЕДЕНИЯ ЭКЗАМЕНОВ</a:t>
          </a:r>
        </a:p>
      </dsp:txBody>
      <dsp:txXfrm>
        <a:off x="735500" y="877390"/>
        <a:ext cx="7429691" cy="438453"/>
      </dsp:txXfrm>
    </dsp:sp>
    <dsp:sp modelId="{5C89DB57-B4BD-4D28-A241-E3F7E01C505F}">
      <dsp:nvSpPr>
        <dsp:cNvPr id="0" name=""/>
        <dsp:cNvSpPr/>
      </dsp:nvSpPr>
      <dsp:spPr>
        <a:xfrm>
          <a:off x="461466" y="822583"/>
          <a:ext cx="548067" cy="54806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29D69AA-EC67-44DA-83AD-EDBCD1337002}">
      <dsp:nvSpPr>
        <dsp:cNvPr id="0" name=""/>
        <dsp:cNvSpPr/>
      </dsp:nvSpPr>
      <dsp:spPr>
        <a:xfrm>
          <a:off x="953087" y="1534974"/>
          <a:ext cx="7212105" cy="438453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48023" tIns="40640" rIns="40640" bIns="40640" numCol="1" spcCol="1270" anchor="ctr" anchorCtr="0">
          <a:noAutofit/>
        </a:bodyPr>
        <a:lstStyle/>
        <a:p>
          <a:pPr lvl="0" algn="l" defTabSz="7112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ДОСТАВКА ЭКЗАМЕНАЦИОННЫХ МАТЕРИАЛОВ И ВХОД УЧАСТНИКОВ В ППЭ</a:t>
          </a:r>
        </a:p>
      </dsp:txBody>
      <dsp:txXfrm>
        <a:off x="953087" y="1534974"/>
        <a:ext cx="7212105" cy="438453"/>
      </dsp:txXfrm>
    </dsp:sp>
    <dsp:sp modelId="{063DA064-BD3C-4A70-87D9-C5776CBBF64C}">
      <dsp:nvSpPr>
        <dsp:cNvPr id="0" name=""/>
        <dsp:cNvSpPr/>
      </dsp:nvSpPr>
      <dsp:spPr>
        <a:xfrm>
          <a:off x="679053" y="1480167"/>
          <a:ext cx="548067" cy="54806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4CC246A-DACB-438D-BB47-705305CD94B1}">
      <dsp:nvSpPr>
        <dsp:cNvPr id="0" name=""/>
        <dsp:cNvSpPr/>
      </dsp:nvSpPr>
      <dsp:spPr>
        <a:xfrm>
          <a:off x="1022560" y="2193041"/>
          <a:ext cx="7142632" cy="438453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4802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ПРОВЕДЕНИЕ </a:t>
          </a: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ГИА </a:t>
          </a:r>
          <a:r>
            <a:rPr lang="ru-RU" sz="1600" b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В АУДИТОРИИ</a:t>
          </a:r>
        </a:p>
      </dsp:txBody>
      <dsp:txXfrm>
        <a:off x="1022560" y="2193041"/>
        <a:ext cx="7142632" cy="438453"/>
      </dsp:txXfrm>
    </dsp:sp>
    <dsp:sp modelId="{97D14147-1F6F-4D6A-A120-3E9091BE0BD8}">
      <dsp:nvSpPr>
        <dsp:cNvPr id="0" name=""/>
        <dsp:cNvSpPr/>
      </dsp:nvSpPr>
      <dsp:spPr>
        <a:xfrm>
          <a:off x="748526" y="2138234"/>
          <a:ext cx="548067" cy="54806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2BC70BE-2F7C-45FD-A847-204FD89AFE60}">
      <dsp:nvSpPr>
        <dsp:cNvPr id="0" name=""/>
        <dsp:cNvSpPr/>
      </dsp:nvSpPr>
      <dsp:spPr>
        <a:xfrm>
          <a:off x="953087" y="2851107"/>
          <a:ext cx="7212105" cy="438453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4802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ТРЕБОВАНИЯ К СОБЛЮДЕНИЮ ПОРЯДКА ПРОВЕДЕНИЯ </a:t>
          </a: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ГИА </a:t>
          </a:r>
          <a:r>
            <a:rPr lang="ru-RU" sz="1600" b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В ППЭ</a:t>
          </a:r>
        </a:p>
      </dsp:txBody>
      <dsp:txXfrm>
        <a:off x="953087" y="2851107"/>
        <a:ext cx="7212105" cy="438453"/>
      </dsp:txXfrm>
    </dsp:sp>
    <dsp:sp modelId="{717EF9E3-E286-41D1-A4F3-587447E62D96}">
      <dsp:nvSpPr>
        <dsp:cNvPr id="0" name=""/>
        <dsp:cNvSpPr/>
      </dsp:nvSpPr>
      <dsp:spPr>
        <a:xfrm>
          <a:off x="679053" y="2796301"/>
          <a:ext cx="548067" cy="54806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EC0DDC9-C059-4C23-89BF-E36C0BBD6377}">
      <dsp:nvSpPr>
        <dsp:cNvPr id="0" name=""/>
        <dsp:cNvSpPr/>
      </dsp:nvSpPr>
      <dsp:spPr>
        <a:xfrm>
          <a:off x="735500" y="3508692"/>
          <a:ext cx="7429691" cy="438453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4802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ПОРЯДОК ПРОВЕДЕНИЯ И ПОДГОТОВКИ ЭКЗАМЕНА ПО ОТДЕЛЬНЫМ ПРЕДМЕТАМ</a:t>
          </a:r>
          <a:endParaRPr lang="ru-RU" sz="1600" b="1" kern="1200" dirty="0">
            <a:solidFill>
              <a:schemeClr val="accent1">
                <a:lumMod val="75000"/>
              </a:schemeClr>
            </a:solidFill>
            <a:latin typeface="Cambria" panose="02040503050406030204" pitchFamily="18" charset="0"/>
          </a:endParaRPr>
        </a:p>
      </dsp:txBody>
      <dsp:txXfrm>
        <a:off x="735500" y="3508692"/>
        <a:ext cx="7429691" cy="438453"/>
      </dsp:txXfrm>
    </dsp:sp>
    <dsp:sp modelId="{0AF77465-F900-49C0-AC36-EA7539B681FC}">
      <dsp:nvSpPr>
        <dsp:cNvPr id="0" name=""/>
        <dsp:cNvSpPr/>
      </dsp:nvSpPr>
      <dsp:spPr>
        <a:xfrm>
          <a:off x="461466" y="3453885"/>
          <a:ext cx="548067" cy="54806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9E5EDAD-A888-4000-BCCD-91880930551E}">
      <dsp:nvSpPr>
        <dsp:cNvPr id="0" name=""/>
        <dsp:cNvSpPr/>
      </dsp:nvSpPr>
      <dsp:spPr>
        <a:xfrm>
          <a:off x="338441" y="4166758"/>
          <a:ext cx="7826751" cy="4384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802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ЗАВЕРШЕНИЕ ЭКЗАМЕНА В ППЭ</a:t>
          </a:r>
        </a:p>
      </dsp:txBody>
      <dsp:txXfrm>
        <a:off x="338441" y="4166758"/>
        <a:ext cx="7826751" cy="438453"/>
      </dsp:txXfrm>
    </dsp:sp>
    <dsp:sp modelId="{E1B37D36-863E-4BB2-AE8E-DA94299EDC56}">
      <dsp:nvSpPr>
        <dsp:cNvPr id="0" name=""/>
        <dsp:cNvSpPr/>
      </dsp:nvSpPr>
      <dsp:spPr>
        <a:xfrm>
          <a:off x="64407" y="4111952"/>
          <a:ext cx="548067" cy="54806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421859-61F3-4ADB-BE11-8358541F3E7C}">
      <dsp:nvSpPr>
        <dsp:cNvPr id="0" name=""/>
        <dsp:cNvSpPr/>
      </dsp:nvSpPr>
      <dsp:spPr>
        <a:xfrm>
          <a:off x="-5452001" y="-835220"/>
          <a:ext cx="6494976" cy="6494976"/>
        </a:xfrm>
        <a:prstGeom prst="blockArc">
          <a:avLst>
            <a:gd name="adj1" fmla="val 18900000"/>
            <a:gd name="adj2" fmla="val 2700000"/>
            <a:gd name="adj3" fmla="val 33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F04542-44DA-4678-99FE-CFAACD3CDC99}">
      <dsp:nvSpPr>
        <dsp:cNvPr id="0" name=""/>
        <dsp:cNvSpPr/>
      </dsp:nvSpPr>
      <dsp:spPr>
        <a:xfrm>
          <a:off x="338441" y="219323"/>
          <a:ext cx="7826751" cy="438453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4802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НОРМАТИВНОЕ ПРАВОВОЕ ОБЕСПЕЧЕНИЕ ГИА</a:t>
          </a:r>
        </a:p>
      </dsp:txBody>
      <dsp:txXfrm>
        <a:off x="338441" y="219323"/>
        <a:ext cx="7826751" cy="438453"/>
      </dsp:txXfrm>
    </dsp:sp>
    <dsp:sp modelId="{310A5319-B654-4390-B7A4-5AA1288BA988}">
      <dsp:nvSpPr>
        <dsp:cNvPr id="0" name=""/>
        <dsp:cNvSpPr/>
      </dsp:nvSpPr>
      <dsp:spPr>
        <a:xfrm>
          <a:off x="64407" y="164516"/>
          <a:ext cx="548067" cy="54806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F1EA952-7672-4348-B59D-E28739816DF9}">
      <dsp:nvSpPr>
        <dsp:cNvPr id="0" name=""/>
        <dsp:cNvSpPr/>
      </dsp:nvSpPr>
      <dsp:spPr>
        <a:xfrm>
          <a:off x="735500" y="877390"/>
          <a:ext cx="7429691" cy="438453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4802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ТРЕБОВАНИЯ К ПУНКТАМ ПРОВЕДЕНИЯ ЭКЗАМЕНОВ</a:t>
          </a:r>
        </a:p>
      </dsp:txBody>
      <dsp:txXfrm>
        <a:off x="735500" y="877390"/>
        <a:ext cx="7429691" cy="438453"/>
      </dsp:txXfrm>
    </dsp:sp>
    <dsp:sp modelId="{5C89DB57-B4BD-4D28-A241-E3F7E01C505F}">
      <dsp:nvSpPr>
        <dsp:cNvPr id="0" name=""/>
        <dsp:cNvSpPr/>
      </dsp:nvSpPr>
      <dsp:spPr>
        <a:xfrm>
          <a:off x="461466" y="822583"/>
          <a:ext cx="548067" cy="54806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29D69AA-EC67-44DA-83AD-EDBCD1337002}">
      <dsp:nvSpPr>
        <dsp:cNvPr id="0" name=""/>
        <dsp:cNvSpPr/>
      </dsp:nvSpPr>
      <dsp:spPr>
        <a:xfrm>
          <a:off x="953087" y="1534974"/>
          <a:ext cx="7212105" cy="438453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48023" tIns="40640" rIns="40640" bIns="40640" numCol="1" spcCol="1270" anchor="ctr" anchorCtr="0">
          <a:noAutofit/>
        </a:bodyPr>
        <a:lstStyle/>
        <a:p>
          <a:pPr lvl="0" algn="l" defTabSz="7112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ДОСТАВКА ЭКЗАМЕНАЦИОННЫХ МАТЕРИАЛОВ И ВХОД УЧАСТНИКОВ В ППЭ</a:t>
          </a:r>
        </a:p>
      </dsp:txBody>
      <dsp:txXfrm>
        <a:off x="953087" y="1534974"/>
        <a:ext cx="7212105" cy="438453"/>
      </dsp:txXfrm>
    </dsp:sp>
    <dsp:sp modelId="{063DA064-BD3C-4A70-87D9-C5776CBBF64C}">
      <dsp:nvSpPr>
        <dsp:cNvPr id="0" name=""/>
        <dsp:cNvSpPr/>
      </dsp:nvSpPr>
      <dsp:spPr>
        <a:xfrm>
          <a:off x="679053" y="1480167"/>
          <a:ext cx="548067" cy="54806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4CC246A-DACB-438D-BB47-705305CD94B1}">
      <dsp:nvSpPr>
        <dsp:cNvPr id="0" name=""/>
        <dsp:cNvSpPr/>
      </dsp:nvSpPr>
      <dsp:spPr>
        <a:xfrm>
          <a:off x="1022560" y="2193041"/>
          <a:ext cx="7142632" cy="438453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4802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ПРОВЕДЕНИЕ </a:t>
          </a: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ГИА </a:t>
          </a:r>
          <a:r>
            <a:rPr lang="ru-RU" sz="1600" b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В АУДИТОРИИ</a:t>
          </a:r>
        </a:p>
      </dsp:txBody>
      <dsp:txXfrm>
        <a:off x="1022560" y="2193041"/>
        <a:ext cx="7142632" cy="438453"/>
      </dsp:txXfrm>
    </dsp:sp>
    <dsp:sp modelId="{97D14147-1F6F-4D6A-A120-3E9091BE0BD8}">
      <dsp:nvSpPr>
        <dsp:cNvPr id="0" name=""/>
        <dsp:cNvSpPr/>
      </dsp:nvSpPr>
      <dsp:spPr>
        <a:xfrm>
          <a:off x="748526" y="2138234"/>
          <a:ext cx="548067" cy="54806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2BC70BE-2F7C-45FD-A847-204FD89AFE60}">
      <dsp:nvSpPr>
        <dsp:cNvPr id="0" name=""/>
        <dsp:cNvSpPr/>
      </dsp:nvSpPr>
      <dsp:spPr>
        <a:xfrm>
          <a:off x="953087" y="2851107"/>
          <a:ext cx="7212105" cy="438453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4802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ТРЕБОВАНИЯ К СОБЛЮДЕНИЮ ПОРЯДКА ПРОВЕДЕНИЯ </a:t>
          </a: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ГИА </a:t>
          </a:r>
          <a:r>
            <a:rPr lang="ru-RU" sz="1600" b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В ППЭ</a:t>
          </a:r>
        </a:p>
      </dsp:txBody>
      <dsp:txXfrm>
        <a:off x="953087" y="2851107"/>
        <a:ext cx="7212105" cy="438453"/>
      </dsp:txXfrm>
    </dsp:sp>
    <dsp:sp modelId="{717EF9E3-E286-41D1-A4F3-587447E62D96}">
      <dsp:nvSpPr>
        <dsp:cNvPr id="0" name=""/>
        <dsp:cNvSpPr/>
      </dsp:nvSpPr>
      <dsp:spPr>
        <a:xfrm>
          <a:off x="679053" y="2796301"/>
          <a:ext cx="548067" cy="54806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EC0DDC9-C059-4C23-89BF-E36C0BBD6377}">
      <dsp:nvSpPr>
        <dsp:cNvPr id="0" name=""/>
        <dsp:cNvSpPr/>
      </dsp:nvSpPr>
      <dsp:spPr>
        <a:xfrm>
          <a:off x="735500" y="3508692"/>
          <a:ext cx="7429691" cy="438453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4802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ПОРЯДОК ПРОВЕДЕНИЯ И ПОДГОТОВКИ ЭКЗАМЕНА ПО ОТДЕЛЬНЫМ ПРЕДМЕТАМ</a:t>
          </a:r>
          <a:endParaRPr lang="ru-RU" sz="1600" b="1" kern="1200" dirty="0">
            <a:solidFill>
              <a:schemeClr val="accent1">
                <a:lumMod val="75000"/>
              </a:schemeClr>
            </a:solidFill>
            <a:latin typeface="Cambria" panose="02040503050406030204" pitchFamily="18" charset="0"/>
          </a:endParaRPr>
        </a:p>
      </dsp:txBody>
      <dsp:txXfrm>
        <a:off x="735500" y="3508692"/>
        <a:ext cx="7429691" cy="438453"/>
      </dsp:txXfrm>
    </dsp:sp>
    <dsp:sp modelId="{0AF77465-F900-49C0-AC36-EA7539B681FC}">
      <dsp:nvSpPr>
        <dsp:cNvPr id="0" name=""/>
        <dsp:cNvSpPr/>
      </dsp:nvSpPr>
      <dsp:spPr>
        <a:xfrm>
          <a:off x="461466" y="3453885"/>
          <a:ext cx="548067" cy="54806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9E5EDAD-A888-4000-BCCD-91880930551E}">
      <dsp:nvSpPr>
        <dsp:cNvPr id="0" name=""/>
        <dsp:cNvSpPr/>
      </dsp:nvSpPr>
      <dsp:spPr>
        <a:xfrm>
          <a:off x="338441" y="4166758"/>
          <a:ext cx="7826751" cy="4384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802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ЗАВЕРШЕНИЕ ЭКЗАМЕНА В ППЭ</a:t>
          </a:r>
        </a:p>
      </dsp:txBody>
      <dsp:txXfrm>
        <a:off x="338441" y="4166758"/>
        <a:ext cx="7826751" cy="438453"/>
      </dsp:txXfrm>
    </dsp:sp>
    <dsp:sp modelId="{E1B37D36-863E-4BB2-AE8E-DA94299EDC56}">
      <dsp:nvSpPr>
        <dsp:cNvPr id="0" name=""/>
        <dsp:cNvSpPr/>
      </dsp:nvSpPr>
      <dsp:spPr>
        <a:xfrm>
          <a:off x="64407" y="4111952"/>
          <a:ext cx="548067" cy="54806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421859-61F3-4ADB-BE11-8358541F3E7C}">
      <dsp:nvSpPr>
        <dsp:cNvPr id="0" name=""/>
        <dsp:cNvSpPr/>
      </dsp:nvSpPr>
      <dsp:spPr>
        <a:xfrm>
          <a:off x="-5452001" y="-835220"/>
          <a:ext cx="6494976" cy="6494976"/>
        </a:xfrm>
        <a:prstGeom prst="blockArc">
          <a:avLst>
            <a:gd name="adj1" fmla="val 18900000"/>
            <a:gd name="adj2" fmla="val 2700000"/>
            <a:gd name="adj3" fmla="val 33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F04542-44DA-4678-99FE-CFAACD3CDC99}">
      <dsp:nvSpPr>
        <dsp:cNvPr id="0" name=""/>
        <dsp:cNvSpPr/>
      </dsp:nvSpPr>
      <dsp:spPr>
        <a:xfrm>
          <a:off x="338441" y="219323"/>
          <a:ext cx="7826751" cy="438453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4802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НОРМАТИВНОЕ ПРАВОВОЕ ОБЕСПЕЧЕНИЕ ГИА</a:t>
          </a:r>
        </a:p>
      </dsp:txBody>
      <dsp:txXfrm>
        <a:off x="338441" y="219323"/>
        <a:ext cx="7826751" cy="438453"/>
      </dsp:txXfrm>
    </dsp:sp>
    <dsp:sp modelId="{310A5319-B654-4390-B7A4-5AA1288BA988}">
      <dsp:nvSpPr>
        <dsp:cNvPr id="0" name=""/>
        <dsp:cNvSpPr/>
      </dsp:nvSpPr>
      <dsp:spPr>
        <a:xfrm>
          <a:off x="64407" y="164516"/>
          <a:ext cx="548067" cy="54806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F1EA952-7672-4348-B59D-E28739816DF9}">
      <dsp:nvSpPr>
        <dsp:cNvPr id="0" name=""/>
        <dsp:cNvSpPr/>
      </dsp:nvSpPr>
      <dsp:spPr>
        <a:xfrm>
          <a:off x="735500" y="877390"/>
          <a:ext cx="7429691" cy="438453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4802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ТРЕБОВАНИЯ К ПУНКТАМ ПРОВЕДЕНИЯ ЭКЗАМЕНОВ</a:t>
          </a:r>
        </a:p>
      </dsp:txBody>
      <dsp:txXfrm>
        <a:off x="735500" y="877390"/>
        <a:ext cx="7429691" cy="438453"/>
      </dsp:txXfrm>
    </dsp:sp>
    <dsp:sp modelId="{5C89DB57-B4BD-4D28-A241-E3F7E01C505F}">
      <dsp:nvSpPr>
        <dsp:cNvPr id="0" name=""/>
        <dsp:cNvSpPr/>
      </dsp:nvSpPr>
      <dsp:spPr>
        <a:xfrm>
          <a:off x="461466" y="822583"/>
          <a:ext cx="548067" cy="54806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29D69AA-EC67-44DA-83AD-EDBCD1337002}">
      <dsp:nvSpPr>
        <dsp:cNvPr id="0" name=""/>
        <dsp:cNvSpPr/>
      </dsp:nvSpPr>
      <dsp:spPr>
        <a:xfrm>
          <a:off x="953087" y="1534974"/>
          <a:ext cx="7212105" cy="438453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48023" tIns="40640" rIns="40640" bIns="40640" numCol="1" spcCol="1270" anchor="ctr" anchorCtr="0">
          <a:noAutofit/>
        </a:bodyPr>
        <a:lstStyle/>
        <a:p>
          <a:pPr lvl="0" algn="l" defTabSz="7112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ДОСТАВКА ЭКЗАМЕНАЦИОННЫХ МАТЕРИАЛОВ И ВХОД УЧАСТНИКОВ В ППЭ</a:t>
          </a:r>
        </a:p>
      </dsp:txBody>
      <dsp:txXfrm>
        <a:off x="953087" y="1534974"/>
        <a:ext cx="7212105" cy="438453"/>
      </dsp:txXfrm>
    </dsp:sp>
    <dsp:sp modelId="{063DA064-BD3C-4A70-87D9-C5776CBBF64C}">
      <dsp:nvSpPr>
        <dsp:cNvPr id="0" name=""/>
        <dsp:cNvSpPr/>
      </dsp:nvSpPr>
      <dsp:spPr>
        <a:xfrm>
          <a:off x="679053" y="1480167"/>
          <a:ext cx="548067" cy="54806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4CC246A-DACB-438D-BB47-705305CD94B1}">
      <dsp:nvSpPr>
        <dsp:cNvPr id="0" name=""/>
        <dsp:cNvSpPr/>
      </dsp:nvSpPr>
      <dsp:spPr>
        <a:xfrm>
          <a:off x="1022560" y="2193041"/>
          <a:ext cx="7142632" cy="438453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4802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ПРОВЕДЕНИЕ </a:t>
          </a: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ГИА </a:t>
          </a:r>
          <a:r>
            <a:rPr lang="ru-RU" sz="1600" b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В АУДИТОРИИ</a:t>
          </a:r>
        </a:p>
      </dsp:txBody>
      <dsp:txXfrm>
        <a:off x="1022560" y="2193041"/>
        <a:ext cx="7142632" cy="438453"/>
      </dsp:txXfrm>
    </dsp:sp>
    <dsp:sp modelId="{97D14147-1F6F-4D6A-A120-3E9091BE0BD8}">
      <dsp:nvSpPr>
        <dsp:cNvPr id="0" name=""/>
        <dsp:cNvSpPr/>
      </dsp:nvSpPr>
      <dsp:spPr>
        <a:xfrm>
          <a:off x="748526" y="2138234"/>
          <a:ext cx="548067" cy="54806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2BC70BE-2F7C-45FD-A847-204FD89AFE60}">
      <dsp:nvSpPr>
        <dsp:cNvPr id="0" name=""/>
        <dsp:cNvSpPr/>
      </dsp:nvSpPr>
      <dsp:spPr>
        <a:xfrm>
          <a:off x="953087" y="2851107"/>
          <a:ext cx="7212105" cy="438453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4802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ТРЕБОВАНИЯ К СОБЛЮДЕНИЮ ПОРЯДКА ПРОВЕДЕНИЯ </a:t>
          </a: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ГИА </a:t>
          </a:r>
          <a:r>
            <a:rPr lang="ru-RU" sz="1600" b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В ППЭ</a:t>
          </a:r>
        </a:p>
      </dsp:txBody>
      <dsp:txXfrm>
        <a:off x="953087" y="2851107"/>
        <a:ext cx="7212105" cy="438453"/>
      </dsp:txXfrm>
    </dsp:sp>
    <dsp:sp modelId="{717EF9E3-E286-41D1-A4F3-587447E62D96}">
      <dsp:nvSpPr>
        <dsp:cNvPr id="0" name=""/>
        <dsp:cNvSpPr/>
      </dsp:nvSpPr>
      <dsp:spPr>
        <a:xfrm>
          <a:off x="679053" y="2796301"/>
          <a:ext cx="548067" cy="54806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EC0DDC9-C059-4C23-89BF-E36C0BBD6377}">
      <dsp:nvSpPr>
        <dsp:cNvPr id="0" name=""/>
        <dsp:cNvSpPr/>
      </dsp:nvSpPr>
      <dsp:spPr>
        <a:xfrm>
          <a:off x="735500" y="3508692"/>
          <a:ext cx="7429691" cy="438453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4802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ПОРЯДОК ПРОВЕДЕНИЯ И ПОДГОТОВКИ ЭКЗАМЕНА ПО ОТДЕЛЬНЫМ ПРЕДМЕТАМ</a:t>
          </a:r>
          <a:endParaRPr lang="ru-RU" sz="1600" b="1" kern="1200" dirty="0">
            <a:solidFill>
              <a:schemeClr val="accent1">
                <a:lumMod val="75000"/>
              </a:schemeClr>
            </a:solidFill>
            <a:latin typeface="Cambria" panose="02040503050406030204" pitchFamily="18" charset="0"/>
          </a:endParaRPr>
        </a:p>
      </dsp:txBody>
      <dsp:txXfrm>
        <a:off x="735500" y="3508692"/>
        <a:ext cx="7429691" cy="438453"/>
      </dsp:txXfrm>
    </dsp:sp>
    <dsp:sp modelId="{0AF77465-F900-49C0-AC36-EA7539B681FC}">
      <dsp:nvSpPr>
        <dsp:cNvPr id="0" name=""/>
        <dsp:cNvSpPr/>
      </dsp:nvSpPr>
      <dsp:spPr>
        <a:xfrm>
          <a:off x="461466" y="3453885"/>
          <a:ext cx="548067" cy="54806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9E5EDAD-A888-4000-BCCD-91880930551E}">
      <dsp:nvSpPr>
        <dsp:cNvPr id="0" name=""/>
        <dsp:cNvSpPr/>
      </dsp:nvSpPr>
      <dsp:spPr>
        <a:xfrm>
          <a:off x="338441" y="4166758"/>
          <a:ext cx="7826751" cy="4384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802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ЗАВЕРШЕНИЕ ЭКЗАМЕНА В ППЭ</a:t>
          </a:r>
        </a:p>
      </dsp:txBody>
      <dsp:txXfrm>
        <a:off x="338441" y="4166758"/>
        <a:ext cx="7826751" cy="438453"/>
      </dsp:txXfrm>
    </dsp:sp>
    <dsp:sp modelId="{E1B37D36-863E-4BB2-AE8E-DA94299EDC56}">
      <dsp:nvSpPr>
        <dsp:cNvPr id="0" name=""/>
        <dsp:cNvSpPr/>
      </dsp:nvSpPr>
      <dsp:spPr>
        <a:xfrm>
          <a:off x="64407" y="4111952"/>
          <a:ext cx="548067" cy="54806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421859-61F3-4ADB-BE11-8358541F3E7C}">
      <dsp:nvSpPr>
        <dsp:cNvPr id="0" name=""/>
        <dsp:cNvSpPr/>
      </dsp:nvSpPr>
      <dsp:spPr>
        <a:xfrm>
          <a:off x="-5452001" y="-835220"/>
          <a:ext cx="6494976" cy="6494976"/>
        </a:xfrm>
        <a:prstGeom prst="blockArc">
          <a:avLst>
            <a:gd name="adj1" fmla="val 18900000"/>
            <a:gd name="adj2" fmla="val 2700000"/>
            <a:gd name="adj3" fmla="val 33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F04542-44DA-4678-99FE-CFAACD3CDC99}">
      <dsp:nvSpPr>
        <dsp:cNvPr id="0" name=""/>
        <dsp:cNvSpPr/>
      </dsp:nvSpPr>
      <dsp:spPr>
        <a:xfrm>
          <a:off x="338441" y="219323"/>
          <a:ext cx="7826751" cy="438453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4802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НОРМАТИВНОЕ ПРАВОВОЕ ОБЕСПЕЧЕНИЕ ГИА</a:t>
          </a:r>
        </a:p>
      </dsp:txBody>
      <dsp:txXfrm>
        <a:off x="338441" y="219323"/>
        <a:ext cx="7826751" cy="438453"/>
      </dsp:txXfrm>
    </dsp:sp>
    <dsp:sp modelId="{310A5319-B654-4390-B7A4-5AA1288BA988}">
      <dsp:nvSpPr>
        <dsp:cNvPr id="0" name=""/>
        <dsp:cNvSpPr/>
      </dsp:nvSpPr>
      <dsp:spPr>
        <a:xfrm>
          <a:off x="64407" y="164516"/>
          <a:ext cx="548067" cy="54806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F1EA952-7672-4348-B59D-E28739816DF9}">
      <dsp:nvSpPr>
        <dsp:cNvPr id="0" name=""/>
        <dsp:cNvSpPr/>
      </dsp:nvSpPr>
      <dsp:spPr>
        <a:xfrm>
          <a:off x="735500" y="877390"/>
          <a:ext cx="7429691" cy="438453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4802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ТРЕБОВАНИЯ К ПУНКТАМ ПРОВЕДЕНИЯ ЭКЗАМЕНОВ</a:t>
          </a:r>
        </a:p>
      </dsp:txBody>
      <dsp:txXfrm>
        <a:off x="735500" y="877390"/>
        <a:ext cx="7429691" cy="438453"/>
      </dsp:txXfrm>
    </dsp:sp>
    <dsp:sp modelId="{5C89DB57-B4BD-4D28-A241-E3F7E01C505F}">
      <dsp:nvSpPr>
        <dsp:cNvPr id="0" name=""/>
        <dsp:cNvSpPr/>
      </dsp:nvSpPr>
      <dsp:spPr>
        <a:xfrm>
          <a:off x="461466" y="822583"/>
          <a:ext cx="548067" cy="54806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29D69AA-EC67-44DA-83AD-EDBCD1337002}">
      <dsp:nvSpPr>
        <dsp:cNvPr id="0" name=""/>
        <dsp:cNvSpPr/>
      </dsp:nvSpPr>
      <dsp:spPr>
        <a:xfrm>
          <a:off x="953087" y="1534974"/>
          <a:ext cx="7212105" cy="438453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48023" tIns="40640" rIns="40640" bIns="40640" numCol="1" spcCol="1270" anchor="ctr" anchorCtr="0">
          <a:noAutofit/>
        </a:bodyPr>
        <a:lstStyle/>
        <a:p>
          <a:pPr lvl="0" algn="l" defTabSz="7112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ДОСТАВКА ЭКЗАМЕНАЦИОННЫХ МАТЕРИАЛОВ И ВХОД УЧАСТНИКОВ В ППЭ</a:t>
          </a:r>
        </a:p>
      </dsp:txBody>
      <dsp:txXfrm>
        <a:off x="953087" y="1534974"/>
        <a:ext cx="7212105" cy="438453"/>
      </dsp:txXfrm>
    </dsp:sp>
    <dsp:sp modelId="{063DA064-BD3C-4A70-87D9-C5776CBBF64C}">
      <dsp:nvSpPr>
        <dsp:cNvPr id="0" name=""/>
        <dsp:cNvSpPr/>
      </dsp:nvSpPr>
      <dsp:spPr>
        <a:xfrm>
          <a:off x="679053" y="1480167"/>
          <a:ext cx="548067" cy="54806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4CC246A-DACB-438D-BB47-705305CD94B1}">
      <dsp:nvSpPr>
        <dsp:cNvPr id="0" name=""/>
        <dsp:cNvSpPr/>
      </dsp:nvSpPr>
      <dsp:spPr>
        <a:xfrm>
          <a:off x="1022560" y="2193041"/>
          <a:ext cx="7142632" cy="438453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4802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ПРОВЕДЕНИЕ </a:t>
          </a: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ГИА </a:t>
          </a:r>
          <a:r>
            <a:rPr lang="ru-RU" sz="1600" b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В АУДИТОРИИ</a:t>
          </a:r>
        </a:p>
      </dsp:txBody>
      <dsp:txXfrm>
        <a:off x="1022560" y="2193041"/>
        <a:ext cx="7142632" cy="438453"/>
      </dsp:txXfrm>
    </dsp:sp>
    <dsp:sp modelId="{97D14147-1F6F-4D6A-A120-3E9091BE0BD8}">
      <dsp:nvSpPr>
        <dsp:cNvPr id="0" name=""/>
        <dsp:cNvSpPr/>
      </dsp:nvSpPr>
      <dsp:spPr>
        <a:xfrm>
          <a:off x="748526" y="2138234"/>
          <a:ext cx="548067" cy="54806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2BC70BE-2F7C-45FD-A847-204FD89AFE60}">
      <dsp:nvSpPr>
        <dsp:cNvPr id="0" name=""/>
        <dsp:cNvSpPr/>
      </dsp:nvSpPr>
      <dsp:spPr>
        <a:xfrm>
          <a:off x="953087" y="2851107"/>
          <a:ext cx="7212105" cy="438453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4802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ТРЕБОВАНИЯ К СОБЛЮДЕНИЮ ПОРЯДКА ПРОВЕДЕНИЯ </a:t>
          </a: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ГИА </a:t>
          </a:r>
          <a:r>
            <a:rPr lang="ru-RU" sz="1600" b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В ППЭ</a:t>
          </a:r>
        </a:p>
      </dsp:txBody>
      <dsp:txXfrm>
        <a:off x="953087" y="2851107"/>
        <a:ext cx="7212105" cy="438453"/>
      </dsp:txXfrm>
    </dsp:sp>
    <dsp:sp modelId="{717EF9E3-E286-41D1-A4F3-587447E62D96}">
      <dsp:nvSpPr>
        <dsp:cNvPr id="0" name=""/>
        <dsp:cNvSpPr/>
      </dsp:nvSpPr>
      <dsp:spPr>
        <a:xfrm>
          <a:off x="679053" y="2796301"/>
          <a:ext cx="548067" cy="54806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EC0DDC9-C059-4C23-89BF-E36C0BBD6377}">
      <dsp:nvSpPr>
        <dsp:cNvPr id="0" name=""/>
        <dsp:cNvSpPr/>
      </dsp:nvSpPr>
      <dsp:spPr>
        <a:xfrm>
          <a:off x="735500" y="3508692"/>
          <a:ext cx="7429691" cy="438453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4802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ПОРЯДОК ПРОВЕДЕНИЯ И ПОДГОТОВКИ ЭКЗАМЕНА ПО ИНОСТРАННЫМ ЯЗЫКАМ С ИСПОЛЬЗОВАНИЕМ УСТНЫХ КОММУНИКАЦИЙ</a:t>
          </a:r>
        </a:p>
      </dsp:txBody>
      <dsp:txXfrm>
        <a:off x="735500" y="3508692"/>
        <a:ext cx="7429691" cy="438453"/>
      </dsp:txXfrm>
    </dsp:sp>
    <dsp:sp modelId="{0AF77465-F900-49C0-AC36-EA7539B681FC}">
      <dsp:nvSpPr>
        <dsp:cNvPr id="0" name=""/>
        <dsp:cNvSpPr/>
      </dsp:nvSpPr>
      <dsp:spPr>
        <a:xfrm>
          <a:off x="461466" y="3453885"/>
          <a:ext cx="548067" cy="54806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9E5EDAD-A888-4000-BCCD-91880930551E}">
      <dsp:nvSpPr>
        <dsp:cNvPr id="0" name=""/>
        <dsp:cNvSpPr/>
      </dsp:nvSpPr>
      <dsp:spPr>
        <a:xfrm>
          <a:off x="338441" y="4166758"/>
          <a:ext cx="7826751" cy="438453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4802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ПОРЯДОК ПРОВЕДЕНИЯ И ПОДГОТОВКИ ЭКЗАМЕНА ПО ОТДЕЛЬНЫМ ПРЕДМЕТАМ</a:t>
          </a:r>
          <a:endParaRPr lang="ru-RU" sz="1600" b="1" kern="1200" dirty="0">
            <a:solidFill>
              <a:schemeClr val="accent1">
                <a:lumMod val="75000"/>
              </a:schemeClr>
            </a:solidFill>
            <a:latin typeface="Cambria" panose="02040503050406030204" pitchFamily="18" charset="0"/>
          </a:endParaRPr>
        </a:p>
      </dsp:txBody>
      <dsp:txXfrm>
        <a:off x="338441" y="4166758"/>
        <a:ext cx="7826751" cy="438453"/>
      </dsp:txXfrm>
    </dsp:sp>
    <dsp:sp modelId="{E1B37D36-863E-4BB2-AE8E-DA94299EDC56}">
      <dsp:nvSpPr>
        <dsp:cNvPr id="0" name=""/>
        <dsp:cNvSpPr/>
      </dsp:nvSpPr>
      <dsp:spPr>
        <a:xfrm>
          <a:off x="64407" y="4111952"/>
          <a:ext cx="548067" cy="54806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B8676-BE9E-4116-83DB-1103E1A30CC0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FB874-32B0-4E9C-B5C3-3A23743428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947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6A52E-0D56-4915-9AEC-2ABA4A7A353A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6350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240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240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240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240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8891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8891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1262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5738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5738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573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3335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240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1267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4160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0745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2953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3290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2304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3439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5819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004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5772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1297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0998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2152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1477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1907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3630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40726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482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2721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060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33319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86758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303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40499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117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3637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67673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55629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40765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49599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6A52E-0D56-4915-9AEC-2ABA4A7A353A}" type="slidenum">
              <a:rPr lang="ru-RU" smtClean="0">
                <a:solidFill>
                  <a:prstClr val="black"/>
                </a:solidFill>
              </a:rPr>
              <a:pPr/>
              <a:t>51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553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333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955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938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481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24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AF6E-D8AF-4FE4-AD48-95900393DC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1CF9-D775-4ACD-B3AB-F76DF53E93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794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AF6E-D8AF-4FE4-AD48-95900393DC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1CF9-D775-4ACD-B3AB-F76DF53E93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750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AF6E-D8AF-4FE4-AD48-95900393DC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1CF9-D775-4ACD-B3AB-F76DF53E93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791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AF6E-D8AF-4FE4-AD48-95900393DC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1CF9-D775-4ACD-B3AB-F76DF53E93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80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AF6E-D8AF-4FE4-AD48-95900393DC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1CF9-D775-4ACD-B3AB-F76DF53E93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858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AF6E-D8AF-4FE4-AD48-95900393DC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1CF9-D775-4ACD-B3AB-F76DF53E93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468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AF6E-D8AF-4FE4-AD48-95900393DC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1CF9-D775-4ACD-B3AB-F76DF53E93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688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AF6E-D8AF-4FE4-AD48-95900393DC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1CF9-D775-4ACD-B3AB-F76DF53E93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790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AF6E-D8AF-4FE4-AD48-95900393DC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1CF9-D775-4ACD-B3AB-F76DF53E93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58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AF6E-D8AF-4FE4-AD48-95900393DC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1CF9-D775-4ACD-B3AB-F76DF53E93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149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AF6E-D8AF-4FE4-AD48-95900393DC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1CF9-D775-4ACD-B3AB-F76DF53E93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328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85500" sy="91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0AF6E-D8AF-4FE4-AD48-95900393DC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61CF9-D775-4ACD-B3AB-F76DF53E93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168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18.png"/><Relationship Id="rId4" Type="http://schemas.microsoft.com/office/2007/relationships/hdphoto" Target="../media/hdphoto10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3.wdp"/><Relationship Id="rId11" Type="http://schemas.openxmlformats.org/officeDocument/2006/relationships/image" Target="../media/image24.jpeg"/><Relationship Id="rId5" Type="http://schemas.openxmlformats.org/officeDocument/2006/relationships/image" Target="../media/image20.png"/><Relationship Id="rId10" Type="http://schemas.microsoft.com/office/2007/relationships/hdphoto" Target="../media/hdphoto14.wdp"/><Relationship Id="rId4" Type="http://schemas.microsoft.com/office/2007/relationships/hdphoto" Target="../media/hdphoto12.wdp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6.jpeg"/><Relationship Id="rId7" Type="http://schemas.microsoft.com/office/2007/relationships/hdphoto" Target="../media/hdphoto15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microsoft.com/office/2007/relationships/hdphoto" Target="../media/hdphoto1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microsoft.com/office/2007/relationships/hdphoto" Target="../media/hdphoto16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microsoft.com/office/2007/relationships/hdphoto" Target="../media/hdphoto19.wdp"/><Relationship Id="rId5" Type="http://schemas.openxmlformats.org/officeDocument/2006/relationships/image" Target="../media/image35.jpeg"/><Relationship Id="rId10" Type="http://schemas.openxmlformats.org/officeDocument/2006/relationships/image" Target="../media/image39.png"/><Relationship Id="rId4" Type="http://schemas.microsoft.com/office/2007/relationships/hdphoto" Target="../media/hdphoto17.wdp"/><Relationship Id="rId9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0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hdphoto" Target="../media/hdphoto3.wdp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microsoft.com/office/2007/relationships/hdphoto" Target="../media/hdphoto2.wdp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1.xml"/><Relationship Id="rId9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hdphoto" Target="../media/hdphoto3.wdp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microsoft.com/office/2007/relationships/hdphoto" Target="../media/hdphoto2.wdp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3.xml"/><Relationship Id="rId9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23.wdp"/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12" Type="http://schemas.microsoft.com/office/2007/relationships/hdphoto" Target="../media/hdphoto25.wdp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2.wdp"/><Relationship Id="rId11" Type="http://schemas.openxmlformats.org/officeDocument/2006/relationships/image" Target="../media/image48.png"/><Relationship Id="rId5" Type="http://schemas.openxmlformats.org/officeDocument/2006/relationships/image" Target="../media/image45.png"/><Relationship Id="rId10" Type="http://schemas.microsoft.com/office/2007/relationships/hdphoto" Target="../media/hdphoto24.wdp"/><Relationship Id="rId4" Type="http://schemas.microsoft.com/office/2007/relationships/hdphoto" Target="../media/hdphoto21.wdp"/><Relationship Id="rId9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6.wdp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7.png"/><Relationship Id="rId18" Type="http://schemas.openxmlformats.org/officeDocument/2006/relationships/image" Target="../media/image59.png"/><Relationship Id="rId3" Type="http://schemas.openxmlformats.org/officeDocument/2006/relationships/image" Target="../media/image50.png"/><Relationship Id="rId21" Type="http://schemas.microsoft.com/office/2007/relationships/hdphoto" Target="../media/hdphoto32.wdp"/><Relationship Id="rId7" Type="http://schemas.microsoft.com/office/2007/relationships/hdphoto" Target="../media/hdphoto28.wdp"/><Relationship Id="rId12" Type="http://schemas.openxmlformats.org/officeDocument/2006/relationships/image" Target="../media/image56.png"/><Relationship Id="rId17" Type="http://schemas.microsoft.com/office/2007/relationships/hdphoto" Target="../media/hdphoto30.wdp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58.png"/><Relationship Id="rId20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microsoft.com/office/2007/relationships/hdphoto" Target="../media/hdphoto29.wdp"/><Relationship Id="rId5" Type="http://schemas.openxmlformats.org/officeDocument/2006/relationships/image" Target="../media/image51.png"/><Relationship Id="rId15" Type="http://schemas.microsoft.com/office/2007/relationships/hdphoto" Target="../media/hdphoto25.wdp"/><Relationship Id="rId10" Type="http://schemas.openxmlformats.org/officeDocument/2006/relationships/image" Target="../media/image55.png"/><Relationship Id="rId19" Type="http://schemas.microsoft.com/office/2007/relationships/hdphoto" Target="../media/hdphoto31.wdp"/><Relationship Id="rId4" Type="http://schemas.microsoft.com/office/2007/relationships/hdphoto" Target="../media/hdphoto27.wdp"/><Relationship Id="rId9" Type="http://schemas.openxmlformats.org/officeDocument/2006/relationships/image" Target="../media/image54.jpeg"/><Relationship Id="rId1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microsoft.com/office/2007/relationships/hdphoto" Target="../media/hdphoto34.wdp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microsoft.com/office/2007/relationships/hdphoto" Target="../media/hdphoto33.wdp"/><Relationship Id="rId4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microsoft.com/office/2007/relationships/hdphoto" Target="../media/hdphoto35.wdp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hdphoto" Target="../media/hdphoto3.wdp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microsoft.com/office/2007/relationships/hdphoto" Target="../media/hdphoto2.wdp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4.xml"/><Relationship Id="rId9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7.wdp"/><Relationship Id="rId5" Type="http://schemas.openxmlformats.org/officeDocument/2006/relationships/image" Target="../media/image68.png"/><Relationship Id="rId4" Type="http://schemas.microsoft.com/office/2007/relationships/hdphoto" Target="../media/hdphoto36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8.wdp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8.png"/><Relationship Id="rId3" Type="http://schemas.openxmlformats.org/officeDocument/2006/relationships/image" Target="../media/image70.png"/><Relationship Id="rId7" Type="http://schemas.openxmlformats.org/officeDocument/2006/relationships/image" Target="../media/image73.png"/><Relationship Id="rId12" Type="http://schemas.openxmlformats.org/officeDocument/2006/relationships/image" Target="../media/image77.png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9.wdp"/><Relationship Id="rId11" Type="http://schemas.openxmlformats.org/officeDocument/2006/relationships/image" Target="../media/image76.png"/><Relationship Id="rId5" Type="http://schemas.openxmlformats.org/officeDocument/2006/relationships/image" Target="../media/image72.png"/><Relationship Id="rId15" Type="http://schemas.openxmlformats.org/officeDocument/2006/relationships/image" Target="../media/image80.jpeg"/><Relationship Id="rId10" Type="http://schemas.microsoft.com/office/2007/relationships/hdphoto" Target="../media/hdphoto40.wdp"/><Relationship Id="rId4" Type="http://schemas.openxmlformats.org/officeDocument/2006/relationships/image" Target="../media/image71.png"/><Relationship Id="rId9" Type="http://schemas.openxmlformats.org/officeDocument/2006/relationships/image" Target="../media/image75.png"/><Relationship Id="rId14" Type="http://schemas.openxmlformats.org/officeDocument/2006/relationships/image" Target="../media/image7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2.wdp"/><Relationship Id="rId5" Type="http://schemas.openxmlformats.org/officeDocument/2006/relationships/image" Target="../media/image83.png"/><Relationship Id="rId4" Type="http://schemas.microsoft.com/office/2007/relationships/hdphoto" Target="../media/hdphoto41.wdp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hdphoto" Target="../media/hdphoto3.wdp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microsoft.com/office/2007/relationships/hdphoto" Target="../media/hdphoto2.wdp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5.xml"/><Relationship Id="rId9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4.wdp"/><Relationship Id="rId5" Type="http://schemas.openxmlformats.org/officeDocument/2006/relationships/image" Target="../media/image86.png"/><Relationship Id="rId4" Type="http://schemas.microsoft.com/office/2007/relationships/hdphoto" Target="../media/hdphoto43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hdphoto" Target="../media/hdphoto3.wdp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microsoft.com/office/2007/relationships/hdphoto" Target="../media/hdphoto2.wdp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6.xml"/><Relationship Id="rId9" Type="http://schemas.microsoft.com/office/2007/relationships/hdphoto" Target="../media/hdphoto1.wdp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microsoft.com/office/2007/relationships/hdphoto" Target="../media/hdphoto48.wdp"/><Relationship Id="rId3" Type="http://schemas.openxmlformats.org/officeDocument/2006/relationships/image" Target="../media/image87.png"/><Relationship Id="rId7" Type="http://schemas.openxmlformats.org/officeDocument/2006/relationships/image" Target="../media/image90.png"/><Relationship Id="rId12" Type="http://schemas.openxmlformats.org/officeDocument/2006/relationships/image" Target="../media/image9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microsoft.com/office/2007/relationships/hdphoto" Target="../media/hdphoto47.wdp"/><Relationship Id="rId5" Type="http://schemas.openxmlformats.org/officeDocument/2006/relationships/image" Target="../media/image88.png"/><Relationship Id="rId10" Type="http://schemas.openxmlformats.org/officeDocument/2006/relationships/image" Target="../media/image92.png"/><Relationship Id="rId4" Type="http://schemas.microsoft.com/office/2007/relationships/hdphoto" Target="../media/hdphoto45.wdp"/><Relationship Id="rId9" Type="http://schemas.microsoft.com/office/2007/relationships/hdphoto" Target="../media/hdphoto46.wdp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4.pn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0.wdp"/><Relationship Id="rId5" Type="http://schemas.openxmlformats.org/officeDocument/2006/relationships/image" Target="../media/image95.png"/><Relationship Id="rId4" Type="http://schemas.microsoft.com/office/2007/relationships/hdphoto" Target="../media/hdphoto49.wdp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8.png"/><Relationship Id="rId7" Type="http://schemas.microsoft.com/office/2007/relationships/hdphoto" Target="../media/hdphoto52.wdp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microsoft.com/office/2007/relationships/hdphoto" Target="../media/hdphoto51.wdp"/><Relationship Id="rId4" Type="http://schemas.openxmlformats.org/officeDocument/2006/relationships/image" Target="../media/image99.png"/><Relationship Id="rId9" Type="http://schemas.microsoft.com/office/2007/relationships/hdphoto" Target="../media/hdphoto53.wdp"/></Relationships>
</file>

<file path=ppt/slides/_rels/slide44.xml.rels><?xml version="1.0" encoding="UTF-8" standalone="yes"?>
<Relationships xmlns="http://schemas.openxmlformats.org/package/2006/relationships"><Relationship Id="rId8" Type="http://schemas.microsoft.com/office/2007/relationships/hdphoto" Target="../media/hdphoto56.wdp"/><Relationship Id="rId13" Type="http://schemas.openxmlformats.org/officeDocument/2006/relationships/image" Target="../media/image108.png"/><Relationship Id="rId3" Type="http://schemas.openxmlformats.org/officeDocument/2006/relationships/image" Target="../media/image102.png"/><Relationship Id="rId7" Type="http://schemas.openxmlformats.org/officeDocument/2006/relationships/image" Target="../media/image104.png"/><Relationship Id="rId12" Type="http://schemas.openxmlformats.org/officeDocument/2006/relationships/image" Target="../media/image10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5.wdp"/><Relationship Id="rId11" Type="http://schemas.microsoft.com/office/2007/relationships/hdphoto" Target="../media/hdphoto57.wdp"/><Relationship Id="rId5" Type="http://schemas.openxmlformats.org/officeDocument/2006/relationships/image" Target="../media/image103.png"/><Relationship Id="rId10" Type="http://schemas.openxmlformats.org/officeDocument/2006/relationships/image" Target="../media/image106.png"/><Relationship Id="rId4" Type="http://schemas.microsoft.com/office/2007/relationships/hdphoto" Target="../media/hdphoto54.wdp"/><Relationship Id="rId9" Type="http://schemas.openxmlformats.org/officeDocument/2006/relationships/image" Target="../media/image105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7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microsoft.com/office/2007/relationships/hdphoto" Target="../media/hdphoto45.wdp"/><Relationship Id="rId9" Type="http://schemas.microsoft.com/office/2007/relationships/hdphoto" Target="../media/hdphoto46.wdp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8.wdp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hdphoto" Target="../media/hdphoto3.wdp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microsoft.com/office/2007/relationships/hdphoto" Target="../media/hdphoto2.wdp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7.xml"/><Relationship Id="rId9" Type="http://schemas.microsoft.com/office/2007/relationships/hdphoto" Target="../media/hdphoto1.wdp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9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microsoft.com/office/2007/relationships/hdphoto" Target="../media/hdphoto62.wdp"/><Relationship Id="rId3" Type="http://schemas.openxmlformats.org/officeDocument/2006/relationships/image" Target="../media/image111.png"/><Relationship Id="rId7" Type="http://schemas.openxmlformats.org/officeDocument/2006/relationships/image" Target="../media/image11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1.wdp"/><Relationship Id="rId5" Type="http://schemas.openxmlformats.org/officeDocument/2006/relationships/image" Target="../media/image112.png"/><Relationship Id="rId10" Type="http://schemas.microsoft.com/office/2007/relationships/hdphoto" Target="../media/hdphoto25.wdp"/><Relationship Id="rId4" Type="http://schemas.microsoft.com/office/2007/relationships/hdphoto" Target="../media/hdphoto60.wdp"/><Relationship Id="rId9" Type="http://schemas.openxmlformats.org/officeDocument/2006/relationships/image" Target="../media/image48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hdphoto" Target="../media/hdphoto3.wdp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microsoft.com/office/2007/relationships/hdphoto" Target="../media/hdphoto2.wdp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14.pn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12" Type="http://schemas.microsoft.com/office/2007/relationships/hdphoto" Target="../media/hdphoto9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3.png"/><Relationship Id="rId5" Type="http://schemas.openxmlformats.org/officeDocument/2006/relationships/image" Target="../media/image9.jpeg"/><Relationship Id="rId15" Type="http://schemas.openxmlformats.org/officeDocument/2006/relationships/image" Target="../media/image16.jpeg"/><Relationship Id="rId10" Type="http://schemas.microsoft.com/office/2007/relationships/hdphoto" Target="../media/hdphoto8.wdp"/><Relationship Id="rId4" Type="http://schemas.microsoft.com/office/2007/relationships/hdphoto" Target="../media/hdphoto6.wdp"/><Relationship Id="rId9" Type="http://schemas.openxmlformats.org/officeDocument/2006/relationships/image" Target="../media/image12.png"/><Relationship Id="rId1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85500" sy="91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780928"/>
            <a:ext cx="7772400" cy="288032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Cambria" pitchFamily="18" charset="0"/>
              </a:rPr>
              <a:t>Общий порядок подготовки и проведения основного государственного экзамена в</a:t>
            </a:r>
            <a:br>
              <a:rPr lang="ru-RU" sz="3600" b="1" dirty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3600" b="1" dirty="0">
                <a:solidFill>
                  <a:srgbClr val="C00000"/>
                </a:solidFill>
                <a:latin typeface="Cambria" pitchFamily="18" charset="0"/>
              </a:rPr>
              <a:t> пунктах проведения экзамена</a:t>
            </a:r>
          </a:p>
        </p:txBody>
      </p:sp>
    </p:spTree>
    <p:extLst>
      <p:ext uri="{BB962C8B-B14F-4D97-AF65-F5344CB8AC3E}">
        <p14:creationId xmlns:p14="http://schemas.microsoft.com/office/powerpoint/2010/main" val="403245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Требования к пунктам </a:t>
            </a:r>
            <a:b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проведения экзаменов</a:t>
            </a:r>
          </a:p>
        </p:txBody>
      </p:sp>
      <p:sp>
        <p:nvSpPr>
          <p:cNvPr id="7" name="Полилиния 6"/>
          <p:cNvSpPr/>
          <p:nvPr/>
        </p:nvSpPr>
        <p:spPr>
          <a:xfrm>
            <a:off x="303959" y="1556793"/>
            <a:ext cx="8624598" cy="595582"/>
          </a:xfrm>
          <a:custGeom>
            <a:avLst/>
            <a:gdLst>
              <a:gd name="connsiteX0" fmla="*/ 0 w 4942582"/>
              <a:gd name="connsiteY0" fmla="*/ 66445 h 664451"/>
              <a:gd name="connsiteX1" fmla="*/ 66445 w 4942582"/>
              <a:gd name="connsiteY1" fmla="*/ 0 h 664451"/>
              <a:gd name="connsiteX2" fmla="*/ 4876137 w 4942582"/>
              <a:gd name="connsiteY2" fmla="*/ 0 h 664451"/>
              <a:gd name="connsiteX3" fmla="*/ 4942582 w 4942582"/>
              <a:gd name="connsiteY3" fmla="*/ 66445 h 664451"/>
              <a:gd name="connsiteX4" fmla="*/ 4942582 w 4942582"/>
              <a:gd name="connsiteY4" fmla="*/ 598006 h 664451"/>
              <a:gd name="connsiteX5" fmla="*/ 4876137 w 4942582"/>
              <a:gd name="connsiteY5" fmla="*/ 664451 h 664451"/>
              <a:gd name="connsiteX6" fmla="*/ 66445 w 4942582"/>
              <a:gd name="connsiteY6" fmla="*/ 664451 h 664451"/>
              <a:gd name="connsiteX7" fmla="*/ 0 w 4942582"/>
              <a:gd name="connsiteY7" fmla="*/ 598006 h 664451"/>
              <a:gd name="connsiteX8" fmla="*/ 0 w 4942582"/>
              <a:gd name="connsiteY8" fmla="*/ 66445 h 664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42582" h="664451">
                <a:moveTo>
                  <a:pt x="0" y="66445"/>
                </a:moveTo>
                <a:cubicBezTo>
                  <a:pt x="0" y="29748"/>
                  <a:pt x="29748" y="0"/>
                  <a:pt x="66445" y="0"/>
                </a:cubicBezTo>
                <a:lnTo>
                  <a:pt x="4876137" y="0"/>
                </a:lnTo>
                <a:cubicBezTo>
                  <a:pt x="4912834" y="0"/>
                  <a:pt x="4942582" y="29748"/>
                  <a:pt x="4942582" y="66445"/>
                </a:cubicBezTo>
                <a:lnTo>
                  <a:pt x="4942582" y="598006"/>
                </a:lnTo>
                <a:cubicBezTo>
                  <a:pt x="4942582" y="634703"/>
                  <a:pt x="4912834" y="664451"/>
                  <a:pt x="4876137" y="664451"/>
                </a:cubicBezTo>
                <a:lnTo>
                  <a:pt x="66445" y="664451"/>
                </a:lnTo>
                <a:cubicBezTo>
                  <a:pt x="29748" y="664451"/>
                  <a:pt x="0" y="634703"/>
                  <a:pt x="0" y="598006"/>
                </a:cubicBezTo>
                <a:lnTo>
                  <a:pt x="0" y="66445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67086" tIns="51211" rIns="67086" bIns="51211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dirty="0">
                <a:latin typeface="Cambria" panose="02040503050406030204" pitchFamily="18" charset="0"/>
              </a:rPr>
              <a:t>Обеспечение безопасности в ППЭ</a:t>
            </a:r>
            <a:endParaRPr lang="ru-RU" sz="2400" b="1" kern="1200" dirty="0">
              <a:latin typeface="Cambria" panose="02040503050406030204" pitchFamily="18" charset="0"/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1566112" y="2420888"/>
            <a:ext cx="6120680" cy="447334"/>
          </a:xfrm>
          <a:custGeom>
            <a:avLst/>
            <a:gdLst>
              <a:gd name="connsiteX0" fmla="*/ 0 w 7072559"/>
              <a:gd name="connsiteY0" fmla="*/ 110764 h 664451"/>
              <a:gd name="connsiteX1" fmla="*/ 110764 w 7072559"/>
              <a:gd name="connsiteY1" fmla="*/ 0 h 664451"/>
              <a:gd name="connsiteX2" fmla="*/ 6961795 w 7072559"/>
              <a:gd name="connsiteY2" fmla="*/ 0 h 664451"/>
              <a:gd name="connsiteX3" fmla="*/ 7072559 w 7072559"/>
              <a:gd name="connsiteY3" fmla="*/ 110764 h 664451"/>
              <a:gd name="connsiteX4" fmla="*/ 7072559 w 7072559"/>
              <a:gd name="connsiteY4" fmla="*/ 553687 h 664451"/>
              <a:gd name="connsiteX5" fmla="*/ 6961795 w 7072559"/>
              <a:gd name="connsiteY5" fmla="*/ 664451 h 664451"/>
              <a:gd name="connsiteX6" fmla="*/ 110764 w 7072559"/>
              <a:gd name="connsiteY6" fmla="*/ 664451 h 664451"/>
              <a:gd name="connsiteX7" fmla="*/ 0 w 7072559"/>
              <a:gd name="connsiteY7" fmla="*/ 553687 h 664451"/>
              <a:gd name="connsiteX8" fmla="*/ 0 w 7072559"/>
              <a:gd name="connsiteY8" fmla="*/ 110764 h 664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72559" h="664451">
                <a:moveTo>
                  <a:pt x="0" y="110764"/>
                </a:moveTo>
                <a:cubicBezTo>
                  <a:pt x="0" y="49591"/>
                  <a:pt x="49591" y="0"/>
                  <a:pt x="110764" y="0"/>
                </a:cubicBezTo>
                <a:lnTo>
                  <a:pt x="6961795" y="0"/>
                </a:lnTo>
                <a:cubicBezTo>
                  <a:pt x="7022968" y="0"/>
                  <a:pt x="7072559" y="49591"/>
                  <a:pt x="7072559" y="110764"/>
                </a:cubicBezTo>
                <a:lnTo>
                  <a:pt x="7072559" y="553687"/>
                </a:lnTo>
                <a:cubicBezTo>
                  <a:pt x="7072559" y="614860"/>
                  <a:pt x="7022968" y="664451"/>
                  <a:pt x="6961795" y="664451"/>
                </a:cubicBezTo>
                <a:lnTo>
                  <a:pt x="110764" y="664451"/>
                </a:lnTo>
                <a:cubicBezTo>
                  <a:pt x="49591" y="664451"/>
                  <a:pt x="0" y="614860"/>
                  <a:pt x="0" y="553687"/>
                </a:cubicBezTo>
                <a:lnTo>
                  <a:pt x="0" y="110764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32010" tIns="132010" rIns="132010" bIns="13201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>
                <a:latin typeface="Cambria" panose="02040503050406030204" pitchFamily="18" charset="0"/>
              </a:rPr>
              <a:t>ППЭ оборудуется:</a:t>
            </a:r>
          </a:p>
        </p:txBody>
      </p:sp>
      <p:sp>
        <p:nvSpPr>
          <p:cNvPr id="11" name="Полилиния 10"/>
          <p:cNvSpPr/>
          <p:nvPr/>
        </p:nvSpPr>
        <p:spPr>
          <a:xfrm>
            <a:off x="942038" y="3446095"/>
            <a:ext cx="4536504" cy="832618"/>
          </a:xfrm>
          <a:custGeom>
            <a:avLst/>
            <a:gdLst>
              <a:gd name="connsiteX0" fmla="*/ 0 w 2249062"/>
              <a:gd name="connsiteY0" fmla="*/ 0 h 1017215"/>
              <a:gd name="connsiteX1" fmla="*/ 2249062 w 2249062"/>
              <a:gd name="connsiteY1" fmla="*/ 0 h 1017215"/>
              <a:gd name="connsiteX2" fmla="*/ 2249062 w 2249062"/>
              <a:gd name="connsiteY2" fmla="*/ 1017215 h 1017215"/>
              <a:gd name="connsiteX3" fmla="*/ 0 w 2249062"/>
              <a:gd name="connsiteY3" fmla="*/ 1017215 h 1017215"/>
              <a:gd name="connsiteX4" fmla="*/ 0 w 2249062"/>
              <a:gd name="connsiteY4" fmla="*/ 0 h 1017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9062" h="1017215">
                <a:moveTo>
                  <a:pt x="0" y="0"/>
                </a:moveTo>
                <a:lnTo>
                  <a:pt x="2249062" y="0"/>
                </a:lnTo>
                <a:lnTo>
                  <a:pt x="2249062" y="1017215"/>
                </a:lnTo>
                <a:lnTo>
                  <a:pt x="0" y="101721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Средствами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видеофиксации</a:t>
            </a:r>
            <a:endParaRPr lang="ru-RU" b="1" kern="12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6588224" y="3212066"/>
            <a:ext cx="1365577" cy="1300676"/>
            <a:chOff x="7596335" y="3748654"/>
            <a:chExt cx="1293441" cy="1155520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7601663" y="3748654"/>
              <a:ext cx="1288113" cy="107474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pic>
          <p:nvPicPr>
            <p:cNvPr id="3076" name="Picture 4" descr="C:\Users\косатюк_п\Documents\ГИА-11\Обучение специалистов ППЭ\moodle\для moodle\картинки\kozhuhb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" r="96000">
                          <a14:foregroundMark x1="92333" y1="42333" x2="48667" y2="14333"/>
                          <a14:foregroundMark x1="49333" y1="14667" x2="43333" y2="14333"/>
                          <a14:foregroundMark x1="41667" y1="15667" x2="37000" y2="24333"/>
                          <a14:foregroundMark x1="36000" y1="25000" x2="38000" y2="31333"/>
                          <a14:foregroundMark x1="38667" y1="34000" x2="41667" y2="35000"/>
                          <a14:foregroundMark x1="47667" y1="21667" x2="65667" y2="40333"/>
                          <a14:foregroundMark x1="75333" y1="37667" x2="56000" y2="46000"/>
                          <a14:foregroundMark x1="42667" y1="46667" x2="36333" y2="50333"/>
                          <a14:foregroundMark x1="39667" y1="38000" x2="29667" y2="55000"/>
                          <a14:foregroundMark x1="30667" y1="52000" x2="10333" y2="42333"/>
                          <a14:foregroundMark x1="7333" y1="51333" x2="11000" y2="61000"/>
                          <a14:foregroundMark x1="4000" y1="52333" x2="5000" y2="59333"/>
                          <a14:foregroundMark x1="14000" y1="60333" x2="47667" y2="57667"/>
                          <a14:foregroundMark x1="48667" y1="55667" x2="48667" y2="48333"/>
                          <a14:foregroundMark x1="52333" y1="54667" x2="63000" y2="60333"/>
                          <a14:foregroundMark x1="66333" y1="63000" x2="85667" y2="62000"/>
                          <a14:foregroundMark x1="63667" y1="61333" x2="63667" y2="61333"/>
                          <a14:foregroundMark x1="87333" y1="62000" x2="93333" y2="44000"/>
                          <a14:foregroundMark x1="91000" y1="60333" x2="93667" y2="54000"/>
                          <a14:foregroundMark x1="89667" y1="35333" x2="54333" y2="14667"/>
                          <a14:foregroundMark x1="92667" y1="38667" x2="95333" y2="48667"/>
                          <a14:foregroundMark x1="92333" y1="56667" x2="93333" y2="47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596335" y="3748654"/>
              <a:ext cx="1195941" cy="1155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Полилиния 24"/>
          <p:cNvSpPr/>
          <p:nvPr/>
        </p:nvSpPr>
        <p:spPr>
          <a:xfrm>
            <a:off x="3314359" y="5007442"/>
            <a:ext cx="4536504" cy="815886"/>
          </a:xfrm>
          <a:custGeom>
            <a:avLst/>
            <a:gdLst>
              <a:gd name="connsiteX0" fmla="*/ 0 w 2249062"/>
              <a:gd name="connsiteY0" fmla="*/ 0 h 1017215"/>
              <a:gd name="connsiteX1" fmla="*/ 2249062 w 2249062"/>
              <a:gd name="connsiteY1" fmla="*/ 0 h 1017215"/>
              <a:gd name="connsiteX2" fmla="*/ 2249062 w 2249062"/>
              <a:gd name="connsiteY2" fmla="*/ 1017215 h 1017215"/>
              <a:gd name="connsiteX3" fmla="*/ 0 w 2249062"/>
              <a:gd name="connsiteY3" fmla="*/ 1017215 h 1017215"/>
              <a:gd name="connsiteX4" fmla="*/ 0 w 2249062"/>
              <a:gd name="connsiteY4" fmla="*/ 0 h 1017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9062" h="1017215">
                <a:moveTo>
                  <a:pt x="0" y="0"/>
                </a:moveTo>
                <a:lnTo>
                  <a:pt x="2249062" y="0"/>
                </a:lnTo>
                <a:lnTo>
                  <a:pt x="2249062" y="1017215"/>
                </a:lnTo>
                <a:lnTo>
                  <a:pt x="0" y="101721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Объявлениями (табличками), оповещающими о ведении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видеофиксации </a:t>
            </a:r>
            <a:endParaRPr lang="ru-RU" b="1" kern="12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3078" name="Picture 6" descr="C:\Users\косатюк_п\Documents\ГИА-11\Обучение специалистов ППЭ\moodle\для moodle\картинки\9963759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800" l="0" r="100000">
                        <a14:foregroundMark x1="23896" y1="79359" x2="69277" y2="89780"/>
                        <a14:foregroundMark x1="55823" y1="80160" x2="77912" y2="89579"/>
                        <a14:foregroundMark x1="5823" y1="93387" x2="94378" y2="93788"/>
                        <a14:foregroundMark x1="5735" y1="7143" x2="93907" y2="8214"/>
                        <a14:backgroundMark x1="4618" y1="1202" x2="803" y2="3206"/>
                        <a14:backgroundMark x1="95984" y1="802" x2="99197" y2="38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480" y="4833587"/>
            <a:ext cx="1161264" cy="116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04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Требования к ППЭ</a:t>
            </a:r>
          </a:p>
        </p:txBody>
      </p:sp>
      <p:sp>
        <p:nvSpPr>
          <p:cNvPr id="7" name="Полилиния 6"/>
          <p:cNvSpPr/>
          <p:nvPr/>
        </p:nvSpPr>
        <p:spPr>
          <a:xfrm>
            <a:off x="251522" y="1556792"/>
            <a:ext cx="8624598" cy="720080"/>
          </a:xfrm>
          <a:custGeom>
            <a:avLst/>
            <a:gdLst>
              <a:gd name="connsiteX0" fmla="*/ 0 w 4942582"/>
              <a:gd name="connsiteY0" fmla="*/ 66445 h 664451"/>
              <a:gd name="connsiteX1" fmla="*/ 66445 w 4942582"/>
              <a:gd name="connsiteY1" fmla="*/ 0 h 664451"/>
              <a:gd name="connsiteX2" fmla="*/ 4876137 w 4942582"/>
              <a:gd name="connsiteY2" fmla="*/ 0 h 664451"/>
              <a:gd name="connsiteX3" fmla="*/ 4942582 w 4942582"/>
              <a:gd name="connsiteY3" fmla="*/ 66445 h 664451"/>
              <a:gd name="connsiteX4" fmla="*/ 4942582 w 4942582"/>
              <a:gd name="connsiteY4" fmla="*/ 598006 h 664451"/>
              <a:gd name="connsiteX5" fmla="*/ 4876137 w 4942582"/>
              <a:gd name="connsiteY5" fmla="*/ 664451 h 664451"/>
              <a:gd name="connsiteX6" fmla="*/ 66445 w 4942582"/>
              <a:gd name="connsiteY6" fmla="*/ 664451 h 664451"/>
              <a:gd name="connsiteX7" fmla="*/ 0 w 4942582"/>
              <a:gd name="connsiteY7" fmla="*/ 598006 h 664451"/>
              <a:gd name="connsiteX8" fmla="*/ 0 w 4942582"/>
              <a:gd name="connsiteY8" fmla="*/ 66445 h 664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42582" h="664451">
                <a:moveTo>
                  <a:pt x="0" y="66445"/>
                </a:moveTo>
                <a:cubicBezTo>
                  <a:pt x="0" y="29748"/>
                  <a:pt x="29748" y="0"/>
                  <a:pt x="66445" y="0"/>
                </a:cubicBezTo>
                <a:lnTo>
                  <a:pt x="4876137" y="0"/>
                </a:lnTo>
                <a:cubicBezTo>
                  <a:pt x="4912834" y="0"/>
                  <a:pt x="4942582" y="29748"/>
                  <a:pt x="4942582" y="66445"/>
                </a:cubicBezTo>
                <a:lnTo>
                  <a:pt x="4942582" y="598006"/>
                </a:lnTo>
                <a:cubicBezTo>
                  <a:pt x="4942582" y="634703"/>
                  <a:pt x="4912834" y="664451"/>
                  <a:pt x="4876137" y="664451"/>
                </a:cubicBezTo>
                <a:lnTo>
                  <a:pt x="66445" y="664451"/>
                </a:lnTo>
                <a:cubicBezTo>
                  <a:pt x="29748" y="664451"/>
                  <a:pt x="0" y="634703"/>
                  <a:pt x="0" y="598006"/>
                </a:cubicBezTo>
                <a:lnTo>
                  <a:pt x="0" y="66445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67086" tIns="51211" rIns="67086" bIns="51211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>
                <a:latin typeface="Cambria" panose="02040503050406030204" pitchFamily="18" charset="0"/>
              </a:rPr>
              <a:t>Помещение (аудитория) для руководителя ППЭ оборудуется:</a:t>
            </a:r>
          </a:p>
        </p:txBody>
      </p:sp>
      <p:sp>
        <p:nvSpPr>
          <p:cNvPr id="11" name="Полилиния 10"/>
          <p:cNvSpPr/>
          <p:nvPr/>
        </p:nvSpPr>
        <p:spPr>
          <a:xfrm>
            <a:off x="3553963" y="4676692"/>
            <a:ext cx="3751716" cy="567600"/>
          </a:xfrm>
          <a:custGeom>
            <a:avLst/>
            <a:gdLst>
              <a:gd name="connsiteX0" fmla="*/ 0 w 2249062"/>
              <a:gd name="connsiteY0" fmla="*/ 0 h 1017215"/>
              <a:gd name="connsiteX1" fmla="*/ 2249062 w 2249062"/>
              <a:gd name="connsiteY1" fmla="*/ 0 h 1017215"/>
              <a:gd name="connsiteX2" fmla="*/ 2249062 w 2249062"/>
              <a:gd name="connsiteY2" fmla="*/ 1017215 h 1017215"/>
              <a:gd name="connsiteX3" fmla="*/ 0 w 2249062"/>
              <a:gd name="connsiteY3" fmla="*/ 1017215 h 1017215"/>
              <a:gd name="connsiteX4" fmla="*/ 0 w 2249062"/>
              <a:gd name="connsiteY4" fmla="*/ 0 h 1017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9062" h="1017215">
                <a:moveTo>
                  <a:pt x="0" y="0"/>
                </a:moveTo>
                <a:lnTo>
                  <a:pt x="2249062" y="0"/>
                </a:lnTo>
                <a:lnTo>
                  <a:pt x="2249062" y="1017215"/>
                </a:lnTo>
                <a:lnTo>
                  <a:pt x="0" y="101721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Сейфом или 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металлическим шкафом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439761" y="4667704"/>
            <a:ext cx="1024951" cy="5191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grpSp>
        <p:nvGrpSpPr>
          <p:cNvPr id="51" name="Группа 50"/>
          <p:cNvGrpSpPr/>
          <p:nvPr/>
        </p:nvGrpSpPr>
        <p:grpSpPr>
          <a:xfrm>
            <a:off x="2439761" y="4048187"/>
            <a:ext cx="4838059" cy="532941"/>
            <a:chOff x="4307096" y="6763005"/>
            <a:chExt cx="4047397" cy="476162"/>
          </a:xfrm>
        </p:grpSpPr>
        <p:sp>
          <p:nvSpPr>
            <p:cNvPr id="56" name="Полилиния 55"/>
            <p:cNvSpPr/>
            <p:nvPr/>
          </p:nvSpPr>
          <p:spPr>
            <a:xfrm>
              <a:off x="4307096" y="6840356"/>
              <a:ext cx="3138590" cy="360282"/>
            </a:xfrm>
            <a:custGeom>
              <a:avLst/>
              <a:gdLst>
                <a:gd name="connsiteX0" fmla="*/ 0 w 2249062"/>
                <a:gd name="connsiteY0" fmla="*/ 0 h 1017215"/>
                <a:gd name="connsiteX1" fmla="*/ 2249062 w 2249062"/>
                <a:gd name="connsiteY1" fmla="*/ 0 h 1017215"/>
                <a:gd name="connsiteX2" fmla="*/ 2249062 w 2249062"/>
                <a:gd name="connsiteY2" fmla="*/ 1017215 h 1017215"/>
                <a:gd name="connsiteX3" fmla="*/ 0 w 2249062"/>
                <a:gd name="connsiteY3" fmla="*/ 1017215 h 1017215"/>
                <a:gd name="connsiteX4" fmla="*/ 0 w 2249062"/>
                <a:gd name="connsiteY4" fmla="*/ 0 h 1017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9062" h="1017215">
                  <a:moveTo>
                    <a:pt x="0" y="0"/>
                  </a:moveTo>
                  <a:lnTo>
                    <a:pt x="2249062" y="0"/>
                  </a:lnTo>
                  <a:lnTo>
                    <a:pt x="2249062" y="1017215"/>
                  </a:lnTo>
                  <a:lnTo>
                    <a:pt x="0" y="101721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</a:pPr>
              <a:r>
                <a:rPr lang="ru-RU" sz="2000" b="1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</a:rPr>
                <a:t>Компьютером </a:t>
              </a:r>
            </a:p>
          </p:txBody>
        </p:sp>
        <p:sp>
          <p:nvSpPr>
            <p:cNvPr id="57" name="Скругленный прямоугольник 56"/>
            <p:cNvSpPr/>
            <p:nvPr/>
          </p:nvSpPr>
          <p:spPr>
            <a:xfrm>
              <a:off x="7533733" y="6763005"/>
              <a:ext cx="820760" cy="47616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</p:grpSp>
      <p:grpSp>
        <p:nvGrpSpPr>
          <p:cNvPr id="52" name="Группа 51"/>
          <p:cNvGrpSpPr/>
          <p:nvPr/>
        </p:nvGrpSpPr>
        <p:grpSpPr>
          <a:xfrm>
            <a:off x="2439761" y="3511695"/>
            <a:ext cx="4856428" cy="1108106"/>
            <a:chOff x="2372676" y="1761713"/>
            <a:chExt cx="3949423" cy="990049"/>
          </a:xfrm>
        </p:grpSpPr>
        <p:sp>
          <p:nvSpPr>
            <p:cNvPr id="53" name="Полилиния 52"/>
            <p:cNvSpPr/>
            <p:nvPr/>
          </p:nvSpPr>
          <p:spPr>
            <a:xfrm>
              <a:off x="3271068" y="1816501"/>
              <a:ext cx="3051031" cy="360282"/>
            </a:xfrm>
            <a:custGeom>
              <a:avLst/>
              <a:gdLst>
                <a:gd name="connsiteX0" fmla="*/ 0 w 2249062"/>
                <a:gd name="connsiteY0" fmla="*/ 0 h 1017215"/>
                <a:gd name="connsiteX1" fmla="*/ 2249062 w 2249062"/>
                <a:gd name="connsiteY1" fmla="*/ 0 h 1017215"/>
                <a:gd name="connsiteX2" fmla="*/ 2249062 w 2249062"/>
                <a:gd name="connsiteY2" fmla="*/ 1017215 h 1017215"/>
                <a:gd name="connsiteX3" fmla="*/ 0 w 2249062"/>
                <a:gd name="connsiteY3" fmla="*/ 1017215 h 1017215"/>
                <a:gd name="connsiteX4" fmla="*/ 0 w 2249062"/>
                <a:gd name="connsiteY4" fmla="*/ 0 h 1017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9062" h="1017215">
                  <a:moveTo>
                    <a:pt x="0" y="0"/>
                  </a:moveTo>
                  <a:lnTo>
                    <a:pt x="2249062" y="0"/>
                  </a:lnTo>
                  <a:lnTo>
                    <a:pt x="2249062" y="1017215"/>
                  </a:lnTo>
                  <a:lnTo>
                    <a:pt x="0" y="101721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</a:rPr>
                <a:t>Принтером</a:t>
              </a:r>
            </a:p>
          </p:txBody>
        </p:sp>
        <p:sp>
          <p:nvSpPr>
            <p:cNvPr id="54" name="Скругленный прямоугольник 53"/>
            <p:cNvSpPr/>
            <p:nvPr/>
          </p:nvSpPr>
          <p:spPr>
            <a:xfrm>
              <a:off x="2372676" y="1761713"/>
              <a:ext cx="797062" cy="469856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pic>
          <p:nvPicPr>
            <p:cNvPr id="55" name="Picture 2" descr="C:\Users\косатюк_п\Documents\ГИА-11\Обучение специалистов ППЭ\moodle\для moodle\картинки\a8b1e1b10c2c6b6748efd5944d6b42aa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39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616675" y="2143155"/>
              <a:ext cx="578177" cy="608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0" name="Picture 3" descr="C:\Users\косатюк_п\Documents\ГИА-11\Обучение специалистов ППЭ\moodle\для moodle\картинки\vector_print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547" y="3357658"/>
            <a:ext cx="794751" cy="67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2406973" y="2417028"/>
            <a:ext cx="4889217" cy="533160"/>
            <a:chOff x="2490536" y="2471605"/>
            <a:chExt cx="4090195" cy="476357"/>
          </a:xfrm>
        </p:grpSpPr>
        <p:sp>
          <p:nvSpPr>
            <p:cNvPr id="22" name="Полилиния 21"/>
            <p:cNvSpPr/>
            <p:nvPr/>
          </p:nvSpPr>
          <p:spPr>
            <a:xfrm>
              <a:off x="3442141" y="2527806"/>
              <a:ext cx="3138590" cy="360283"/>
            </a:xfrm>
            <a:custGeom>
              <a:avLst/>
              <a:gdLst>
                <a:gd name="connsiteX0" fmla="*/ 0 w 2249062"/>
                <a:gd name="connsiteY0" fmla="*/ 0 h 1017215"/>
                <a:gd name="connsiteX1" fmla="*/ 2249062 w 2249062"/>
                <a:gd name="connsiteY1" fmla="*/ 0 h 1017215"/>
                <a:gd name="connsiteX2" fmla="*/ 2249062 w 2249062"/>
                <a:gd name="connsiteY2" fmla="*/ 1017215 h 1017215"/>
                <a:gd name="connsiteX3" fmla="*/ 0 w 2249062"/>
                <a:gd name="connsiteY3" fmla="*/ 1017215 h 1017215"/>
                <a:gd name="connsiteX4" fmla="*/ 0 w 2249062"/>
                <a:gd name="connsiteY4" fmla="*/ 0 h 1017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9062" h="1017215">
                  <a:moveTo>
                    <a:pt x="0" y="0"/>
                  </a:moveTo>
                  <a:lnTo>
                    <a:pt x="2249062" y="0"/>
                  </a:lnTo>
                  <a:lnTo>
                    <a:pt x="2249062" y="1017215"/>
                  </a:lnTo>
                  <a:lnTo>
                    <a:pt x="0" y="101721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</a:pPr>
              <a:r>
                <a:rPr lang="ru-RU" sz="2000" b="1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</a:rPr>
                <a:t>Телефонной связью</a:t>
              </a:r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2490536" y="2471605"/>
              <a:ext cx="847366" cy="476357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</p:grpSp>
      <p:pic>
        <p:nvPicPr>
          <p:cNvPr id="1027" name="Picture 3" descr="C:\Users\косатюк_п\Documents\ГИА-11\Обучение специалистов ППЭ\moodle\для moodle\картинки\phone-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37992" y="2298418"/>
            <a:ext cx="737862" cy="73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косатюк_п\Documents\ГИА-11\Обучение специалистов ППЭ\moodle\для moodle\картинки\w256h2561339252857Saf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745" y="4653136"/>
            <a:ext cx="591156" cy="59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олилиния 23"/>
          <p:cNvSpPr/>
          <p:nvPr/>
        </p:nvSpPr>
        <p:spPr>
          <a:xfrm>
            <a:off x="2406973" y="3022585"/>
            <a:ext cx="3751716" cy="403245"/>
          </a:xfrm>
          <a:custGeom>
            <a:avLst/>
            <a:gdLst>
              <a:gd name="connsiteX0" fmla="*/ 0 w 2249062"/>
              <a:gd name="connsiteY0" fmla="*/ 0 h 1017215"/>
              <a:gd name="connsiteX1" fmla="*/ 2249062 w 2249062"/>
              <a:gd name="connsiteY1" fmla="*/ 0 h 1017215"/>
              <a:gd name="connsiteX2" fmla="*/ 2249062 w 2249062"/>
              <a:gd name="connsiteY2" fmla="*/ 1017215 h 1017215"/>
              <a:gd name="connsiteX3" fmla="*/ 0 w 2249062"/>
              <a:gd name="connsiteY3" fmla="*/ 1017215 h 1017215"/>
              <a:gd name="connsiteX4" fmla="*/ 0 w 2249062"/>
              <a:gd name="connsiteY4" fmla="*/ 0 h 1017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9062" h="1017215">
                <a:moveTo>
                  <a:pt x="0" y="0"/>
                </a:moveTo>
                <a:lnTo>
                  <a:pt x="2249062" y="0"/>
                </a:lnTo>
                <a:lnTo>
                  <a:pt x="2249062" y="1017215"/>
                </a:lnTo>
                <a:lnTo>
                  <a:pt x="0" y="101721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Видеонаблюдением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6300839" y="2942911"/>
            <a:ext cx="995350" cy="562592"/>
            <a:chOff x="7601663" y="3748654"/>
            <a:chExt cx="1288113" cy="1155520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7601663" y="3748654"/>
              <a:ext cx="1288113" cy="107474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pic>
          <p:nvPicPr>
            <p:cNvPr id="27" name="Picture 4" descr="C:\Users\косатюк_п\Documents\ГИА-11\Обучение специалистов ППЭ\moodle\для moodle\картинки\kozhuhb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" r="96000">
                          <a14:foregroundMark x1="92333" y1="42333" x2="48667" y2="14333"/>
                          <a14:foregroundMark x1="49333" y1="14667" x2="43333" y2="14333"/>
                          <a14:foregroundMark x1="41667" y1="15667" x2="37000" y2="24333"/>
                          <a14:foregroundMark x1="36000" y1="25000" x2="38000" y2="31333"/>
                          <a14:foregroundMark x1="38667" y1="34000" x2="41667" y2="35000"/>
                          <a14:foregroundMark x1="47667" y1="21667" x2="65667" y2="40333"/>
                          <a14:foregroundMark x1="75333" y1="37667" x2="56000" y2="46000"/>
                          <a14:foregroundMark x1="42667" y1="46667" x2="36333" y2="50333"/>
                          <a14:foregroundMark x1="39667" y1="38000" x2="29667" y2="55000"/>
                          <a14:foregroundMark x1="30667" y1="52000" x2="10333" y2="42333"/>
                          <a14:foregroundMark x1="7333" y1="51333" x2="11000" y2="61000"/>
                          <a14:foregroundMark x1="4000" y1="52333" x2="5000" y2="59333"/>
                          <a14:foregroundMark x1="14000" y1="60333" x2="47667" y2="57667"/>
                          <a14:foregroundMark x1="48667" y1="55667" x2="48667" y2="48333"/>
                          <a14:foregroundMark x1="52333" y1="54667" x2="63000" y2="60333"/>
                          <a14:foregroundMark x1="66333" y1="63000" x2="85667" y2="62000"/>
                          <a14:foregroundMark x1="63667" y1="61333" x2="63667" y2="61333"/>
                          <a14:foregroundMark x1="87333" y1="62000" x2="93333" y2="44000"/>
                          <a14:foregroundMark x1="91000" y1="60333" x2="93667" y2="54000"/>
                          <a14:foregroundMark x1="89667" y1="35333" x2="54333" y2="14667"/>
                          <a14:foregroundMark x1="92667" y1="38667" x2="95333" y2="48667"/>
                          <a14:foregroundMark x1="92333" y1="56667" x2="93333" y2="47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808033" y="3748654"/>
              <a:ext cx="936368" cy="1155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Полилиния 28"/>
          <p:cNvSpPr/>
          <p:nvPr/>
        </p:nvSpPr>
        <p:spPr>
          <a:xfrm>
            <a:off x="2439761" y="5386746"/>
            <a:ext cx="3751716" cy="403243"/>
          </a:xfrm>
          <a:custGeom>
            <a:avLst/>
            <a:gdLst>
              <a:gd name="connsiteX0" fmla="*/ 0 w 2249062"/>
              <a:gd name="connsiteY0" fmla="*/ 0 h 1017215"/>
              <a:gd name="connsiteX1" fmla="*/ 2249062 w 2249062"/>
              <a:gd name="connsiteY1" fmla="*/ 0 h 1017215"/>
              <a:gd name="connsiteX2" fmla="*/ 2249062 w 2249062"/>
              <a:gd name="connsiteY2" fmla="*/ 1017215 h 1017215"/>
              <a:gd name="connsiteX3" fmla="*/ 0 w 2249062"/>
              <a:gd name="connsiteY3" fmla="*/ 1017215 h 1017215"/>
              <a:gd name="connsiteX4" fmla="*/ 0 w 2249062"/>
              <a:gd name="connsiteY4" fmla="*/ 0 h 1017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9062" h="1017215">
                <a:moveTo>
                  <a:pt x="0" y="0"/>
                </a:moveTo>
                <a:lnTo>
                  <a:pt x="2249062" y="0"/>
                </a:lnTo>
                <a:lnTo>
                  <a:pt x="2249062" y="1017215"/>
                </a:lnTo>
                <a:lnTo>
                  <a:pt x="0" y="101721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Столом для приема ЭМ 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293892" y="5358087"/>
            <a:ext cx="980695" cy="5191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pic>
        <p:nvPicPr>
          <p:cNvPr id="1026" name="Picture 2" descr="C:\Users\Тофан_О\Desktop\картинки для презентации\i (3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305" y="5394201"/>
            <a:ext cx="631975" cy="44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олилиния 30"/>
          <p:cNvSpPr/>
          <p:nvPr/>
        </p:nvSpPr>
        <p:spPr>
          <a:xfrm>
            <a:off x="3544473" y="5978085"/>
            <a:ext cx="3751716" cy="619267"/>
          </a:xfrm>
          <a:custGeom>
            <a:avLst/>
            <a:gdLst>
              <a:gd name="connsiteX0" fmla="*/ 0 w 2249062"/>
              <a:gd name="connsiteY0" fmla="*/ 0 h 1017215"/>
              <a:gd name="connsiteX1" fmla="*/ 2249062 w 2249062"/>
              <a:gd name="connsiteY1" fmla="*/ 0 h 1017215"/>
              <a:gd name="connsiteX2" fmla="*/ 2249062 w 2249062"/>
              <a:gd name="connsiteY2" fmla="*/ 1017215 h 1017215"/>
              <a:gd name="connsiteX3" fmla="*/ 0 w 2249062"/>
              <a:gd name="connsiteY3" fmla="*/ 1017215 h 1017215"/>
              <a:gd name="connsiteX4" fmla="*/ 0 w 2249062"/>
              <a:gd name="connsiteY4" fmla="*/ 0 h 1017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9062" h="1017215">
                <a:moveTo>
                  <a:pt x="0" y="0"/>
                </a:moveTo>
                <a:lnTo>
                  <a:pt x="2249062" y="0"/>
                </a:lnTo>
                <a:lnTo>
                  <a:pt x="2249062" y="1017215"/>
                </a:lnTo>
                <a:lnTo>
                  <a:pt x="0" y="101721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Сканером (в случае сканирования ЭМ в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ППЭ)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3" descr="C:\Users\Тофан_О\Desktop\картинки для презентации\18765011.jpe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581" y="6016192"/>
            <a:ext cx="735910" cy="50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Скругленный прямоугольник 32"/>
          <p:cNvSpPr/>
          <p:nvPr/>
        </p:nvSpPr>
        <p:spPr>
          <a:xfrm>
            <a:off x="2443281" y="6021288"/>
            <a:ext cx="980695" cy="519185"/>
          </a:xfrm>
          <a:prstGeom prst="round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</p:spTree>
    <p:extLst>
      <p:ext uri="{BB962C8B-B14F-4D97-AF65-F5344CB8AC3E}">
        <p14:creationId xmlns:p14="http://schemas.microsoft.com/office/powerpoint/2010/main" val="78278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61156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Требования к ППЭ</a:t>
            </a:r>
            <a:b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Cambria" panose="02040503050406030204" pitchFamily="18" charset="0"/>
              </a:rPr>
              <a:t>Подготовка аудиторий ППЭ</a:t>
            </a:r>
          </a:p>
        </p:txBody>
      </p:sp>
      <p:sp>
        <p:nvSpPr>
          <p:cNvPr id="4" name="Полилиния 3"/>
          <p:cNvSpPr/>
          <p:nvPr/>
        </p:nvSpPr>
        <p:spPr>
          <a:xfrm>
            <a:off x="251522" y="1556793"/>
            <a:ext cx="8624598" cy="595582"/>
          </a:xfrm>
          <a:custGeom>
            <a:avLst/>
            <a:gdLst>
              <a:gd name="connsiteX0" fmla="*/ 0 w 4942582"/>
              <a:gd name="connsiteY0" fmla="*/ 66445 h 664451"/>
              <a:gd name="connsiteX1" fmla="*/ 66445 w 4942582"/>
              <a:gd name="connsiteY1" fmla="*/ 0 h 664451"/>
              <a:gd name="connsiteX2" fmla="*/ 4876137 w 4942582"/>
              <a:gd name="connsiteY2" fmla="*/ 0 h 664451"/>
              <a:gd name="connsiteX3" fmla="*/ 4942582 w 4942582"/>
              <a:gd name="connsiteY3" fmla="*/ 66445 h 664451"/>
              <a:gd name="connsiteX4" fmla="*/ 4942582 w 4942582"/>
              <a:gd name="connsiteY4" fmla="*/ 598006 h 664451"/>
              <a:gd name="connsiteX5" fmla="*/ 4876137 w 4942582"/>
              <a:gd name="connsiteY5" fmla="*/ 664451 h 664451"/>
              <a:gd name="connsiteX6" fmla="*/ 66445 w 4942582"/>
              <a:gd name="connsiteY6" fmla="*/ 664451 h 664451"/>
              <a:gd name="connsiteX7" fmla="*/ 0 w 4942582"/>
              <a:gd name="connsiteY7" fmla="*/ 598006 h 664451"/>
              <a:gd name="connsiteX8" fmla="*/ 0 w 4942582"/>
              <a:gd name="connsiteY8" fmla="*/ 66445 h 664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42582" h="664451">
                <a:moveTo>
                  <a:pt x="0" y="66445"/>
                </a:moveTo>
                <a:cubicBezTo>
                  <a:pt x="0" y="29748"/>
                  <a:pt x="29748" y="0"/>
                  <a:pt x="66445" y="0"/>
                </a:cubicBezTo>
                <a:lnTo>
                  <a:pt x="4876137" y="0"/>
                </a:lnTo>
                <a:cubicBezTo>
                  <a:pt x="4912834" y="0"/>
                  <a:pt x="4942582" y="29748"/>
                  <a:pt x="4942582" y="66445"/>
                </a:cubicBezTo>
                <a:lnTo>
                  <a:pt x="4942582" y="598006"/>
                </a:lnTo>
                <a:cubicBezTo>
                  <a:pt x="4942582" y="634703"/>
                  <a:pt x="4912834" y="664451"/>
                  <a:pt x="4876137" y="664451"/>
                </a:cubicBezTo>
                <a:lnTo>
                  <a:pt x="66445" y="664451"/>
                </a:lnTo>
                <a:cubicBezTo>
                  <a:pt x="29748" y="664451"/>
                  <a:pt x="0" y="634703"/>
                  <a:pt x="0" y="598006"/>
                </a:cubicBezTo>
                <a:lnTo>
                  <a:pt x="0" y="66445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67086" tIns="51211" rIns="67086" bIns="51211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>
                <a:latin typeface="Cambria" panose="02040503050406030204" pitchFamily="18" charset="0"/>
              </a:rPr>
              <a:t>Аудитории ППЭ оборудуются</a:t>
            </a:r>
          </a:p>
        </p:txBody>
      </p:sp>
      <p:sp>
        <p:nvSpPr>
          <p:cNvPr id="22" name="Полилиния 21"/>
          <p:cNvSpPr/>
          <p:nvPr/>
        </p:nvSpPr>
        <p:spPr>
          <a:xfrm>
            <a:off x="1603694" y="3163877"/>
            <a:ext cx="5672272" cy="913195"/>
          </a:xfrm>
          <a:custGeom>
            <a:avLst/>
            <a:gdLst>
              <a:gd name="connsiteX0" fmla="*/ 0 w 2249062"/>
              <a:gd name="connsiteY0" fmla="*/ 0 h 1017215"/>
              <a:gd name="connsiteX1" fmla="*/ 2249062 w 2249062"/>
              <a:gd name="connsiteY1" fmla="*/ 0 h 1017215"/>
              <a:gd name="connsiteX2" fmla="*/ 2249062 w 2249062"/>
              <a:gd name="connsiteY2" fmla="*/ 1017215 h 1017215"/>
              <a:gd name="connsiteX3" fmla="*/ 0 w 2249062"/>
              <a:gd name="connsiteY3" fmla="*/ 1017215 h 1017215"/>
              <a:gd name="connsiteX4" fmla="*/ 0 w 2249062"/>
              <a:gd name="connsiteY4" fmla="*/ 0 h 1017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9062" h="1017215">
                <a:moveTo>
                  <a:pt x="0" y="0"/>
                </a:moveTo>
                <a:lnTo>
                  <a:pt x="2249062" y="0"/>
                </a:lnTo>
                <a:lnTo>
                  <a:pt x="2249062" y="1017215"/>
                </a:lnTo>
                <a:lnTo>
                  <a:pt x="0" y="101721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Рабочим местом для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организаторов  и рабочим местом для каждого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участника, обозначенные заметным номером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370696" y="3149841"/>
            <a:ext cx="1348774" cy="7934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26" name="Полилиния 25"/>
          <p:cNvSpPr/>
          <p:nvPr/>
        </p:nvSpPr>
        <p:spPr>
          <a:xfrm>
            <a:off x="3088064" y="2232456"/>
            <a:ext cx="5616622" cy="806488"/>
          </a:xfrm>
          <a:custGeom>
            <a:avLst/>
            <a:gdLst>
              <a:gd name="connsiteX0" fmla="*/ 0 w 2249062"/>
              <a:gd name="connsiteY0" fmla="*/ 0 h 1017215"/>
              <a:gd name="connsiteX1" fmla="*/ 2249062 w 2249062"/>
              <a:gd name="connsiteY1" fmla="*/ 0 h 1017215"/>
              <a:gd name="connsiteX2" fmla="*/ 2249062 w 2249062"/>
              <a:gd name="connsiteY2" fmla="*/ 1017215 h 1017215"/>
              <a:gd name="connsiteX3" fmla="*/ 0 w 2249062"/>
              <a:gd name="connsiteY3" fmla="*/ 1017215 h 1017215"/>
              <a:gd name="connsiteX4" fmla="*/ 0 w 2249062"/>
              <a:gd name="connsiteY4" fmla="*/ 0 h 1017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9062" h="1017215">
                <a:moveTo>
                  <a:pt x="0" y="0"/>
                </a:moveTo>
                <a:lnTo>
                  <a:pt x="2249062" y="0"/>
                </a:lnTo>
                <a:lnTo>
                  <a:pt x="2249062" y="1017215"/>
                </a:lnTo>
                <a:lnTo>
                  <a:pt x="0" y="101721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Часами, находящимися в поле зрении участников экзамена</a:t>
            </a:r>
          </a:p>
        </p:txBody>
      </p:sp>
      <p:sp>
        <p:nvSpPr>
          <p:cNvPr id="27" name="Полилиния 26"/>
          <p:cNvSpPr/>
          <p:nvPr/>
        </p:nvSpPr>
        <p:spPr>
          <a:xfrm>
            <a:off x="3059834" y="4221088"/>
            <a:ext cx="5616622" cy="738861"/>
          </a:xfrm>
          <a:custGeom>
            <a:avLst/>
            <a:gdLst>
              <a:gd name="connsiteX0" fmla="*/ 0 w 2249062"/>
              <a:gd name="connsiteY0" fmla="*/ 0 h 1017215"/>
              <a:gd name="connsiteX1" fmla="*/ 2249062 w 2249062"/>
              <a:gd name="connsiteY1" fmla="*/ 0 h 1017215"/>
              <a:gd name="connsiteX2" fmla="*/ 2249062 w 2249062"/>
              <a:gd name="connsiteY2" fmla="*/ 1017215 h 1017215"/>
              <a:gd name="connsiteX3" fmla="*/ 0 w 2249062"/>
              <a:gd name="connsiteY3" fmla="*/ 1017215 h 1017215"/>
              <a:gd name="connsiteX4" fmla="*/ 0 w 2249062"/>
              <a:gd name="connsiteY4" fmla="*/ 0 h 1017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9062" h="1017215">
                <a:moveTo>
                  <a:pt x="0" y="0"/>
                </a:moveTo>
                <a:lnTo>
                  <a:pt x="2249062" y="0"/>
                </a:lnTo>
                <a:lnTo>
                  <a:pt x="2249062" y="1017215"/>
                </a:lnTo>
                <a:lnTo>
                  <a:pt x="0" y="101721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Столом, для упаковки ЭМ, собранных у участников экзамена</a:t>
            </a:r>
          </a:p>
        </p:txBody>
      </p:sp>
      <p:sp>
        <p:nvSpPr>
          <p:cNvPr id="28" name="Полилиния 27"/>
          <p:cNvSpPr/>
          <p:nvPr/>
        </p:nvSpPr>
        <p:spPr>
          <a:xfrm>
            <a:off x="1603289" y="5064452"/>
            <a:ext cx="5616622" cy="792687"/>
          </a:xfrm>
          <a:custGeom>
            <a:avLst/>
            <a:gdLst>
              <a:gd name="connsiteX0" fmla="*/ 0 w 2249062"/>
              <a:gd name="connsiteY0" fmla="*/ 0 h 1017215"/>
              <a:gd name="connsiteX1" fmla="*/ 2249062 w 2249062"/>
              <a:gd name="connsiteY1" fmla="*/ 0 h 1017215"/>
              <a:gd name="connsiteX2" fmla="*/ 2249062 w 2249062"/>
              <a:gd name="connsiteY2" fmla="*/ 1017215 h 1017215"/>
              <a:gd name="connsiteX3" fmla="*/ 0 w 2249062"/>
              <a:gd name="connsiteY3" fmla="*/ 1017215 h 1017215"/>
              <a:gd name="connsiteX4" fmla="*/ 0 w 2249062"/>
              <a:gd name="connsiteY4" fmla="*/ 0 h 1017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9062" h="1017215">
                <a:moveTo>
                  <a:pt x="0" y="0"/>
                </a:moveTo>
                <a:lnTo>
                  <a:pt x="2249062" y="0"/>
                </a:lnTo>
                <a:lnTo>
                  <a:pt x="2249062" y="1017215"/>
                </a:lnTo>
                <a:lnTo>
                  <a:pt x="0" y="101721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Бумага для черновиков со штампом ОО 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(по 2 листа на каждого участника экзамена)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619672" y="2232456"/>
            <a:ext cx="1348774" cy="8064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30" name="Скругленный прямоугольник 29"/>
          <p:cNvSpPr/>
          <p:nvPr/>
        </p:nvSpPr>
        <p:spPr>
          <a:xfrm>
            <a:off x="1591442" y="4221088"/>
            <a:ext cx="1246599" cy="73886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31" name="Скругленный прямоугольник 30"/>
          <p:cNvSpPr/>
          <p:nvPr/>
        </p:nvSpPr>
        <p:spPr>
          <a:xfrm>
            <a:off x="7311704" y="5078439"/>
            <a:ext cx="1364752" cy="79392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pic>
        <p:nvPicPr>
          <p:cNvPr id="2050" name="Picture 2" descr="C:\Users\косатюк_п\Desktop\Для обучения\Картинки\10282733-Иллюстрация-пустой-класс.-Концепция-образования.-3d-виз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888" y="3163878"/>
            <a:ext cx="1232390" cy="81752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косатюк_п\Desktop\Для обучения\Картинки\картинки\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695" y="2232457"/>
            <a:ext cx="1002105" cy="80648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C:\Users\косатюк_п\Documents\ГИА-11\Обучение специалистов ППЭ\moodle\для moodle\картинки\Вектор-черный-1100х650х750_en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336" y="4256416"/>
            <a:ext cx="1092464" cy="66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косатюк_п\Desktop\Для обучения\Картинки\картинки\pap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3111" y1="33020" x2="10556" y2="40376"/>
                        <a14:foregroundMark x1="10778" y1="44288" x2="12000" y2="59468"/>
                        <a14:foregroundMark x1="12556" y1="61815" x2="30889" y2="94210"/>
                        <a14:foregroundMark x1="36111" y1="92488" x2="83111" y2="70736"/>
                        <a14:foregroundMark x1="84222" y1="22848" x2="90667" y2="28951"/>
                        <a14:foregroundMark x1="87556" y1="30360" x2="83222" y2="69171"/>
                        <a14:foregroundMark x1="62556" y1="5164" x2="49778" y2="0"/>
                        <a14:foregroundMark x1="50111" y1="1095" x2="12889" y2="30829"/>
                        <a14:foregroundMark x1="14333" y1="39124" x2="7889" y2="40219"/>
                        <a14:foregroundMark x1="8111" y1="40532" x2="11222" y2="59468"/>
                        <a14:backgroundMark x1="35111" y1="97183" x2="85444" y2="91549"/>
                        <a14:backgroundMark x1="44000" y1="1252" x2="63444" y2="1095"/>
                        <a14:backgroundMark x1="26333" y1="6260" x2="3111" y2="12520"/>
                        <a14:backgroundMark x1="40667" y1="4225" x2="12556" y2="22222"/>
                        <a14:backgroundMark x1="7556" y1="28326" x2="7889" y2="782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658" y="5079679"/>
            <a:ext cx="1255564" cy="79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олилиния 15"/>
          <p:cNvSpPr/>
          <p:nvPr/>
        </p:nvSpPr>
        <p:spPr>
          <a:xfrm>
            <a:off x="3088064" y="6024928"/>
            <a:ext cx="5588392" cy="530776"/>
          </a:xfrm>
          <a:custGeom>
            <a:avLst/>
            <a:gdLst>
              <a:gd name="connsiteX0" fmla="*/ 0 w 2249062"/>
              <a:gd name="connsiteY0" fmla="*/ 0 h 1017215"/>
              <a:gd name="connsiteX1" fmla="*/ 2249062 w 2249062"/>
              <a:gd name="connsiteY1" fmla="*/ 0 h 1017215"/>
              <a:gd name="connsiteX2" fmla="*/ 2249062 w 2249062"/>
              <a:gd name="connsiteY2" fmla="*/ 1017215 h 1017215"/>
              <a:gd name="connsiteX3" fmla="*/ 0 w 2249062"/>
              <a:gd name="connsiteY3" fmla="*/ 1017215 h 1017215"/>
              <a:gd name="connsiteX4" fmla="*/ 0 w 2249062"/>
              <a:gd name="connsiteY4" fmla="*/ 0 h 1017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9062" h="1017215">
                <a:moveTo>
                  <a:pt x="0" y="0"/>
                </a:moveTo>
                <a:lnTo>
                  <a:pt x="2249062" y="0"/>
                </a:lnTo>
                <a:lnTo>
                  <a:pt x="2249062" y="1017215"/>
                </a:lnTo>
                <a:lnTo>
                  <a:pt x="0" y="101721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Средствами видеофиксации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1619672" y="5912973"/>
            <a:ext cx="1218369" cy="768400"/>
            <a:chOff x="7601663" y="3748654"/>
            <a:chExt cx="1288113" cy="1155520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7601663" y="3748654"/>
              <a:ext cx="1288113" cy="107474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pic>
          <p:nvPicPr>
            <p:cNvPr id="19" name="Picture 4" descr="C:\Users\косатюк_п\Documents\ГИА-11\Обучение специалистов ППЭ\moodle\для moodle\картинки\kozhuhb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" r="96000">
                          <a14:foregroundMark x1="92333" y1="42333" x2="48667" y2="14333"/>
                          <a14:foregroundMark x1="49333" y1="14667" x2="43333" y2="14333"/>
                          <a14:foregroundMark x1="41667" y1="15667" x2="37000" y2="24333"/>
                          <a14:foregroundMark x1="36000" y1="25000" x2="38000" y2="31333"/>
                          <a14:foregroundMark x1="38667" y1="34000" x2="41667" y2="35000"/>
                          <a14:foregroundMark x1="47667" y1="21667" x2="65667" y2="40333"/>
                          <a14:foregroundMark x1="75333" y1="37667" x2="56000" y2="46000"/>
                          <a14:foregroundMark x1="42667" y1="46667" x2="36333" y2="50333"/>
                          <a14:foregroundMark x1="39667" y1="38000" x2="29667" y2="55000"/>
                          <a14:foregroundMark x1="30667" y1="52000" x2="10333" y2="42333"/>
                          <a14:foregroundMark x1="7333" y1="51333" x2="11000" y2="61000"/>
                          <a14:foregroundMark x1="4000" y1="52333" x2="5000" y2="59333"/>
                          <a14:foregroundMark x1="14000" y1="60333" x2="47667" y2="57667"/>
                          <a14:foregroundMark x1="48667" y1="55667" x2="48667" y2="48333"/>
                          <a14:foregroundMark x1="52333" y1="54667" x2="63000" y2="60333"/>
                          <a14:foregroundMark x1="66333" y1="63000" x2="85667" y2="62000"/>
                          <a14:foregroundMark x1="63667" y1="61333" x2="63667" y2="61333"/>
                          <a14:foregroundMark x1="87333" y1="62000" x2="93333" y2="44000"/>
                          <a14:foregroundMark x1="91000" y1="60333" x2="93667" y2="54000"/>
                          <a14:foregroundMark x1="89667" y1="35333" x2="54333" y2="14667"/>
                          <a14:foregroundMark x1="92667" y1="38667" x2="95333" y2="48667"/>
                          <a14:foregroundMark x1="92333" y1="56667" x2="93333" y2="47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808033" y="3748654"/>
              <a:ext cx="936368" cy="1155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0249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Требования к пунктам </a:t>
            </a:r>
            <a:b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проведения экзаменов</a:t>
            </a:r>
          </a:p>
        </p:txBody>
      </p:sp>
      <p:sp>
        <p:nvSpPr>
          <p:cNvPr id="7" name="Полилиния 6"/>
          <p:cNvSpPr/>
          <p:nvPr/>
        </p:nvSpPr>
        <p:spPr>
          <a:xfrm>
            <a:off x="251522" y="1484784"/>
            <a:ext cx="8624598" cy="684000"/>
          </a:xfrm>
          <a:custGeom>
            <a:avLst/>
            <a:gdLst>
              <a:gd name="connsiteX0" fmla="*/ 0 w 4942582"/>
              <a:gd name="connsiteY0" fmla="*/ 66445 h 664451"/>
              <a:gd name="connsiteX1" fmla="*/ 66445 w 4942582"/>
              <a:gd name="connsiteY1" fmla="*/ 0 h 664451"/>
              <a:gd name="connsiteX2" fmla="*/ 4876137 w 4942582"/>
              <a:gd name="connsiteY2" fmla="*/ 0 h 664451"/>
              <a:gd name="connsiteX3" fmla="*/ 4942582 w 4942582"/>
              <a:gd name="connsiteY3" fmla="*/ 66445 h 664451"/>
              <a:gd name="connsiteX4" fmla="*/ 4942582 w 4942582"/>
              <a:gd name="connsiteY4" fmla="*/ 598006 h 664451"/>
              <a:gd name="connsiteX5" fmla="*/ 4876137 w 4942582"/>
              <a:gd name="connsiteY5" fmla="*/ 664451 h 664451"/>
              <a:gd name="connsiteX6" fmla="*/ 66445 w 4942582"/>
              <a:gd name="connsiteY6" fmla="*/ 664451 h 664451"/>
              <a:gd name="connsiteX7" fmla="*/ 0 w 4942582"/>
              <a:gd name="connsiteY7" fmla="*/ 598006 h 664451"/>
              <a:gd name="connsiteX8" fmla="*/ 0 w 4942582"/>
              <a:gd name="connsiteY8" fmla="*/ 66445 h 664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42582" h="664451">
                <a:moveTo>
                  <a:pt x="0" y="66445"/>
                </a:moveTo>
                <a:cubicBezTo>
                  <a:pt x="0" y="29748"/>
                  <a:pt x="29748" y="0"/>
                  <a:pt x="66445" y="0"/>
                </a:cubicBezTo>
                <a:lnTo>
                  <a:pt x="4876137" y="0"/>
                </a:lnTo>
                <a:cubicBezTo>
                  <a:pt x="4912834" y="0"/>
                  <a:pt x="4942582" y="29748"/>
                  <a:pt x="4942582" y="66445"/>
                </a:cubicBezTo>
                <a:lnTo>
                  <a:pt x="4942582" y="598006"/>
                </a:lnTo>
                <a:cubicBezTo>
                  <a:pt x="4942582" y="634703"/>
                  <a:pt x="4912834" y="664451"/>
                  <a:pt x="4876137" y="664451"/>
                </a:cubicBezTo>
                <a:lnTo>
                  <a:pt x="66445" y="664451"/>
                </a:lnTo>
                <a:cubicBezTo>
                  <a:pt x="29748" y="664451"/>
                  <a:pt x="0" y="634703"/>
                  <a:pt x="0" y="598006"/>
                </a:cubicBezTo>
                <a:lnTo>
                  <a:pt x="0" y="66445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67086" tIns="51211" rIns="67086" bIns="51211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>
                <a:latin typeface="Cambria" panose="02040503050406030204" pitchFamily="18" charset="0"/>
              </a:rPr>
              <a:t>Пр</a:t>
            </a:r>
            <a:r>
              <a:rPr lang="ru-RU" sz="2400" b="1" dirty="0">
                <a:latin typeface="Cambria" panose="02040503050406030204" pitchFamily="18" charset="0"/>
              </a:rPr>
              <a:t>и проведении ОГЭ по иностранным языкам (раздел «Говорение»)</a:t>
            </a:r>
            <a:endParaRPr lang="ru-RU" sz="2400" b="1" kern="1200" dirty="0">
              <a:latin typeface="Cambria" panose="02040503050406030204" pitchFamily="18" charset="0"/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1503481" y="2276872"/>
            <a:ext cx="6120680" cy="360040"/>
          </a:xfrm>
          <a:custGeom>
            <a:avLst/>
            <a:gdLst>
              <a:gd name="connsiteX0" fmla="*/ 0 w 7072559"/>
              <a:gd name="connsiteY0" fmla="*/ 110764 h 664451"/>
              <a:gd name="connsiteX1" fmla="*/ 110764 w 7072559"/>
              <a:gd name="connsiteY1" fmla="*/ 0 h 664451"/>
              <a:gd name="connsiteX2" fmla="*/ 6961795 w 7072559"/>
              <a:gd name="connsiteY2" fmla="*/ 0 h 664451"/>
              <a:gd name="connsiteX3" fmla="*/ 7072559 w 7072559"/>
              <a:gd name="connsiteY3" fmla="*/ 110764 h 664451"/>
              <a:gd name="connsiteX4" fmla="*/ 7072559 w 7072559"/>
              <a:gd name="connsiteY4" fmla="*/ 553687 h 664451"/>
              <a:gd name="connsiteX5" fmla="*/ 6961795 w 7072559"/>
              <a:gd name="connsiteY5" fmla="*/ 664451 h 664451"/>
              <a:gd name="connsiteX6" fmla="*/ 110764 w 7072559"/>
              <a:gd name="connsiteY6" fmla="*/ 664451 h 664451"/>
              <a:gd name="connsiteX7" fmla="*/ 0 w 7072559"/>
              <a:gd name="connsiteY7" fmla="*/ 553687 h 664451"/>
              <a:gd name="connsiteX8" fmla="*/ 0 w 7072559"/>
              <a:gd name="connsiteY8" fmla="*/ 110764 h 664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72559" h="664451">
                <a:moveTo>
                  <a:pt x="0" y="110764"/>
                </a:moveTo>
                <a:cubicBezTo>
                  <a:pt x="0" y="49591"/>
                  <a:pt x="49591" y="0"/>
                  <a:pt x="110764" y="0"/>
                </a:cubicBezTo>
                <a:lnTo>
                  <a:pt x="6961795" y="0"/>
                </a:lnTo>
                <a:cubicBezTo>
                  <a:pt x="7022968" y="0"/>
                  <a:pt x="7072559" y="49591"/>
                  <a:pt x="7072559" y="110764"/>
                </a:cubicBezTo>
                <a:lnTo>
                  <a:pt x="7072559" y="553687"/>
                </a:lnTo>
                <a:cubicBezTo>
                  <a:pt x="7072559" y="614860"/>
                  <a:pt x="7022968" y="664451"/>
                  <a:pt x="6961795" y="664451"/>
                </a:cubicBezTo>
                <a:lnTo>
                  <a:pt x="110764" y="664451"/>
                </a:lnTo>
                <a:cubicBezTo>
                  <a:pt x="49591" y="664451"/>
                  <a:pt x="0" y="614860"/>
                  <a:pt x="0" y="553687"/>
                </a:cubicBezTo>
                <a:lnTo>
                  <a:pt x="0" y="110764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32010" tIns="132010" rIns="132010" bIns="13201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>
                <a:latin typeface="Cambria" panose="02040503050406030204" pitchFamily="18" charset="0"/>
              </a:rPr>
              <a:t>Каждая аудитория оборудуется: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2829958" y="2652462"/>
            <a:ext cx="6043458" cy="941804"/>
            <a:chOff x="2128939" y="2820122"/>
            <a:chExt cx="6043458" cy="941804"/>
          </a:xfrm>
        </p:grpSpPr>
        <p:sp>
          <p:nvSpPr>
            <p:cNvPr id="5" name="Полилиния 4"/>
            <p:cNvSpPr/>
            <p:nvPr/>
          </p:nvSpPr>
          <p:spPr>
            <a:xfrm>
              <a:off x="3779659" y="2924944"/>
              <a:ext cx="4392738" cy="815732"/>
            </a:xfrm>
            <a:custGeom>
              <a:avLst/>
              <a:gdLst>
                <a:gd name="connsiteX0" fmla="*/ 0 w 2249062"/>
                <a:gd name="connsiteY0" fmla="*/ 0 h 1017215"/>
                <a:gd name="connsiteX1" fmla="*/ 2249062 w 2249062"/>
                <a:gd name="connsiteY1" fmla="*/ 0 h 1017215"/>
                <a:gd name="connsiteX2" fmla="*/ 2249062 w 2249062"/>
                <a:gd name="connsiteY2" fmla="*/ 1017215 h 1017215"/>
                <a:gd name="connsiteX3" fmla="*/ 0 w 2249062"/>
                <a:gd name="connsiteY3" fmla="*/ 1017215 h 1017215"/>
                <a:gd name="connsiteX4" fmla="*/ 0 w 2249062"/>
                <a:gd name="connsiteY4" fmla="*/ 0 h 1017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9062" h="1017215">
                  <a:moveTo>
                    <a:pt x="0" y="0"/>
                  </a:moveTo>
                  <a:lnTo>
                    <a:pt x="2249062" y="0"/>
                  </a:lnTo>
                  <a:lnTo>
                    <a:pt x="2249062" y="1017215"/>
                  </a:lnTo>
                  <a:lnTo>
                    <a:pt x="0" y="101721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</a:pPr>
              <a:r>
                <a:rPr lang="ru-RU" sz="2000" b="1" kern="1200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</a:rPr>
                <a:t>Компьютером </a:t>
              </a:r>
              <a:r>
                <a:rPr lang="ru-RU" sz="2000" b="1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</a:rPr>
                <a:t>(ноутбуком) с установленным ПО</a:t>
              </a:r>
              <a:endParaRPr lang="ru-RU" sz="2000" b="1" kern="12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endParaRPr>
            </a:p>
          </p:txBody>
        </p:sp>
        <p:grpSp>
          <p:nvGrpSpPr>
            <p:cNvPr id="18" name="Группа 17"/>
            <p:cNvGrpSpPr/>
            <p:nvPr/>
          </p:nvGrpSpPr>
          <p:grpSpPr>
            <a:xfrm>
              <a:off x="2128939" y="2820122"/>
              <a:ext cx="1288113" cy="941804"/>
              <a:chOff x="2219984" y="2820122"/>
              <a:chExt cx="1288113" cy="941804"/>
            </a:xfrm>
          </p:grpSpPr>
          <p:sp>
            <p:nvSpPr>
              <p:cNvPr id="6" name="Скругленный прямоугольник 5"/>
              <p:cNvSpPr/>
              <p:nvPr/>
            </p:nvSpPr>
            <p:spPr>
              <a:xfrm>
                <a:off x="2219984" y="2924944"/>
                <a:ext cx="1288113" cy="73440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sp>
          <p:pic>
            <p:nvPicPr>
              <p:cNvPr id="2050" name="Picture 2" descr="C:\Users\косатюк_п\Documents\ГИА-11\Обучение специалистов ППЭ\moodle\для moodle\картинки\a8b1e1b10c2c6b6748efd5944d6b42aa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394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38199" y="2820122"/>
                <a:ext cx="1021962" cy="9418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048" name="Группа 2047"/>
          <p:cNvGrpSpPr/>
          <p:nvPr/>
        </p:nvGrpSpPr>
        <p:grpSpPr>
          <a:xfrm>
            <a:off x="2829958" y="4653136"/>
            <a:ext cx="6046162" cy="817200"/>
            <a:chOff x="2248707" y="4653136"/>
            <a:chExt cx="5923690" cy="817200"/>
          </a:xfrm>
        </p:grpSpPr>
        <p:sp>
          <p:nvSpPr>
            <p:cNvPr id="15" name="Полилиния 14"/>
            <p:cNvSpPr/>
            <p:nvPr/>
          </p:nvSpPr>
          <p:spPr>
            <a:xfrm>
              <a:off x="3865990" y="4653136"/>
              <a:ext cx="4306407" cy="817200"/>
            </a:xfrm>
            <a:custGeom>
              <a:avLst/>
              <a:gdLst>
                <a:gd name="connsiteX0" fmla="*/ 0 w 2249062"/>
                <a:gd name="connsiteY0" fmla="*/ 0 h 1017215"/>
                <a:gd name="connsiteX1" fmla="*/ 2249062 w 2249062"/>
                <a:gd name="connsiteY1" fmla="*/ 0 h 1017215"/>
                <a:gd name="connsiteX2" fmla="*/ 2249062 w 2249062"/>
                <a:gd name="connsiteY2" fmla="*/ 1017215 h 1017215"/>
                <a:gd name="connsiteX3" fmla="*/ 0 w 2249062"/>
                <a:gd name="connsiteY3" fmla="*/ 1017215 h 1017215"/>
                <a:gd name="connsiteX4" fmla="*/ 0 w 2249062"/>
                <a:gd name="connsiteY4" fmla="*/ 0 h 1017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9062" h="1017215">
                  <a:moveTo>
                    <a:pt x="0" y="0"/>
                  </a:moveTo>
                  <a:lnTo>
                    <a:pt x="2249062" y="0"/>
                  </a:lnTo>
                  <a:lnTo>
                    <a:pt x="2249062" y="1017215"/>
                  </a:lnTo>
                  <a:lnTo>
                    <a:pt x="0" y="101721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</a:pPr>
              <a:r>
                <a:rPr lang="ru-RU" sz="2000" b="1" kern="1200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</a:rPr>
                <a:t>Средствами цифровой аудиозаписи</a:t>
              </a:r>
            </a:p>
          </p:txBody>
        </p:sp>
        <p:sp>
          <p:nvSpPr>
            <p:cNvPr id="31" name="Скругленный прямоугольник 30"/>
            <p:cNvSpPr/>
            <p:nvPr/>
          </p:nvSpPr>
          <p:spPr>
            <a:xfrm>
              <a:off x="2248707" y="4653136"/>
              <a:ext cx="1288113" cy="7344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</p:grpSp>
      <p:grpSp>
        <p:nvGrpSpPr>
          <p:cNvPr id="20" name="Группа 19"/>
          <p:cNvGrpSpPr/>
          <p:nvPr/>
        </p:nvGrpSpPr>
        <p:grpSpPr>
          <a:xfrm>
            <a:off x="398111" y="3720969"/>
            <a:ext cx="6032038" cy="788153"/>
            <a:chOff x="1616070" y="4251511"/>
            <a:chExt cx="6032038" cy="1103766"/>
          </a:xfrm>
        </p:grpSpPr>
        <p:sp>
          <p:nvSpPr>
            <p:cNvPr id="11" name="Полилиния 10"/>
            <p:cNvSpPr/>
            <p:nvPr/>
          </p:nvSpPr>
          <p:spPr>
            <a:xfrm>
              <a:off x="1616070" y="4251511"/>
              <a:ext cx="4392738" cy="1103764"/>
            </a:xfrm>
            <a:custGeom>
              <a:avLst/>
              <a:gdLst>
                <a:gd name="connsiteX0" fmla="*/ 0 w 2249062"/>
                <a:gd name="connsiteY0" fmla="*/ 0 h 1017215"/>
                <a:gd name="connsiteX1" fmla="*/ 2249062 w 2249062"/>
                <a:gd name="connsiteY1" fmla="*/ 0 h 1017215"/>
                <a:gd name="connsiteX2" fmla="*/ 2249062 w 2249062"/>
                <a:gd name="connsiteY2" fmla="*/ 1017215 h 1017215"/>
                <a:gd name="connsiteX3" fmla="*/ 0 w 2249062"/>
                <a:gd name="connsiteY3" fmla="*/ 1017215 h 1017215"/>
                <a:gd name="connsiteX4" fmla="*/ 0 w 2249062"/>
                <a:gd name="connsiteY4" fmla="*/ 0 h 1017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9062" h="1017215">
                  <a:moveTo>
                    <a:pt x="0" y="0"/>
                  </a:moveTo>
                  <a:lnTo>
                    <a:pt x="2249062" y="0"/>
                  </a:lnTo>
                  <a:lnTo>
                    <a:pt x="2249062" y="1017215"/>
                  </a:lnTo>
                  <a:lnTo>
                    <a:pt x="0" y="101721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</a:rPr>
                <a:t>Гарнитурой (наушники с микрофоном)</a:t>
              </a:r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6359995" y="4324916"/>
              <a:ext cx="1288113" cy="1030361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</p:grpSp>
      <p:pic>
        <p:nvPicPr>
          <p:cNvPr id="3" name="Picture 2" descr="C:\Users\Тофан_О\Desktop\картинки для презентации\i (14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461" y="3861048"/>
            <a:ext cx="831262" cy="62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Тофан_О\Desktop\картинки для презентации\Free_Audio_Editor_2011_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114" y="4725144"/>
            <a:ext cx="720079" cy="56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Группа 20"/>
          <p:cNvGrpSpPr/>
          <p:nvPr/>
        </p:nvGrpSpPr>
        <p:grpSpPr>
          <a:xfrm>
            <a:off x="589122" y="5589240"/>
            <a:ext cx="6032038" cy="1080120"/>
            <a:chOff x="1616070" y="4251511"/>
            <a:chExt cx="6032038" cy="1512650"/>
          </a:xfrm>
        </p:grpSpPr>
        <p:sp>
          <p:nvSpPr>
            <p:cNvPr id="22" name="Полилиния 21"/>
            <p:cNvSpPr/>
            <p:nvPr/>
          </p:nvSpPr>
          <p:spPr>
            <a:xfrm>
              <a:off x="1616070" y="4251511"/>
              <a:ext cx="4552914" cy="1512650"/>
            </a:xfrm>
            <a:custGeom>
              <a:avLst/>
              <a:gdLst>
                <a:gd name="connsiteX0" fmla="*/ 0 w 2249062"/>
                <a:gd name="connsiteY0" fmla="*/ 0 h 1017215"/>
                <a:gd name="connsiteX1" fmla="*/ 2249062 w 2249062"/>
                <a:gd name="connsiteY1" fmla="*/ 0 h 1017215"/>
                <a:gd name="connsiteX2" fmla="*/ 2249062 w 2249062"/>
                <a:gd name="connsiteY2" fmla="*/ 1017215 h 1017215"/>
                <a:gd name="connsiteX3" fmla="*/ 0 w 2249062"/>
                <a:gd name="connsiteY3" fmla="*/ 1017215 h 1017215"/>
                <a:gd name="connsiteX4" fmla="*/ 0 w 2249062"/>
                <a:gd name="connsiteY4" fmla="*/ 0 h 1017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9062" h="1017215">
                  <a:moveTo>
                    <a:pt x="0" y="0"/>
                  </a:moveTo>
                  <a:lnTo>
                    <a:pt x="2249062" y="0"/>
                  </a:lnTo>
                  <a:lnTo>
                    <a:pt x="2249062" y="1017215"/>
                  </a:lnTo>
                  <a:lnTo>
                    <a:pt x="0" y="101721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</a:rPr>
                <a:t>Средства воспроизведения аудионосителей (в аудиториях для проведения раздела «Аудирование»)</a:t>
              </a:r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6359995" y="4453198"/>
              <a:ext cx="1288113" cy="103036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</p:grpSp>
      <p:pic>
        <p:nvPicPr>
          <p:cNvPr id="8" name="Picture 4" descr="C:\Users\Тофан_О\Desktop\картинки для презентации\el_dp-200usb_psilver_d_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059" y="5819709"/>
            <a:ext cx="792088" cy="63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8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>
          <a:xfrm>
            <a:off x="323528" y="1589708"/>
            <a:ext cx="8517632" cy="459544"/>
          </a:xfrm>
          <a:custGeom>
            <a:avLst/>
            <a:gdLst>
              <a:gd name="connsiteX0" fmla="*/ 0 w 3696890"/>
              <a:gd name="connsiteY0" fmla="*/ 50829 h 508286"/>
              <a:gd name="connsiteX1" fmla="*/ 50829 w 3696890"/>
              <a:gd name="connsiteY1" fmla="*/ 0 h 508286"/>
              <a:gd name="connsiteX2" fmla="*/ 3646061 w 3696890"/>
              <a:gd name="connsiteY2" fmla="*/ 0 h 508286"/>
              <a:gd name="connsiteX3" fmla="*/ 3696890 w 3696890"/>
              <a:gd name="connsiteY3" fmla="*/ 50829 h 508286"/>
              <a:gd name="connsiteX4" fmla="*/ 3696890 w 3696890"/>
              <a:gd name="connsiteY4" fmla="*/ 457457 h 508286"/>
              <a:gd name="connsiteX5" fmla="*/ 3646061 w 3696890"/>
              <a:gd name="connsiteY5" fmla="*/ 508286 h 508286"/>
              <a:gd name="connsiteX6" fmla="*/ 50829 w 3696890"/>
              <a:gd name="connsiteY6" fmla="*/ 508286 h 508286"/>
              <a:gd name="connsiteX7" fmla="*/ 0 w 3696890"/>
              <a:gd name="connsiteY7" fmla="*/ 457457 h 508286"/>
              <a:gd name="connsiteX8" fmla="*/ 0 w 3696890"/>
              <a:gd name="connsiteY8" fmla="*/ 50829 h 50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96890" h="508286">
                <a:moveTo>
                  <a:pt x="0" y="50829"/>
                </a:moveTo>
                <a:cubicBezTo>
                  <a:pt x="0" y="22757"/>
                  <a:pt x="22757" y="0"/>
                  <a:pt x="50829" y="0"/>
                </a:cubicBezTo>
                <a:lnTo>
                  <a:pt x="3646061" y="0"/>
                </a:lnTo>
                <a:cubicBezTo>
                  <a:pt x="3674133" y="0"/>
                  <a:pt x="3696890" y="22757"/>
                  <a:pt x="3696890" y="50829"/>
                </a:cubicBezTo>
                <a:lnTo>
                  <a:pt x="3696890" y="457457"/>
                </a:lnTo>
                <a:cubicBezTo>
                  <a:pt x="3696890" y="485529"/>
                  <a:pt x="3674133" y="508286"/>
                  <a:pt x="3646061" y="508286"/>
                </a:cubicBezTo>
                <a:lnTo>
                  <a:pt x="50829" y="508286"/>
                </a:lnTo>
                <a:cubicBezTo>
                  <a:pt x="22757" y="508286"/>
                  <a:pt x="0" y="485529"/>
                  <a:pt x="0" y="457457"/>
                </a:cubicBezTo>
                <a:lnTo>
                  <a:pt x="0" y="50829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43462" tIns="33937" rIns="43462" bIns="33937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 smtClean="0">
                <a:latin typeface="Cambria" panose="02040503050406030204" pitchFamily="18" charset="0"/>
              </a:rPr>
              <a:t>В день проведения экзамена в ППЭ присутствуют</a:t>
            </a:r>
            <a:endParaRPr lang="ru-RU" sz="2400" b="1" kern="1200" dirty="0">
              <a:latin typeface="Cambria" panose="020405030504060302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02024" y="2100528"/>
            <a:ext cx="7149480" cy="4507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5937" tIns="95937" rIns="95937" bIns="95937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>
                <a:latin typeface="Cambria" panose="02040503050406030204" pitchFamily="18" charset="0"/>
              </a:rPr>
              <a:t>Руководитель и организаторы ППЭ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91680" y="2602520"/>
            <a:ext cx="7149480" cy="45866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5937" tIns="95937" rIns="95937" bIns="95937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 smtClean="0">
                <a:latin typeface="Cambria" panose="02040503050406030204" pitchFamily="18" charset="0"/>
              </a:rPr>
              <a:t>Член ГЭК </a:t>
            </a:r>
            <a:r>
              <a:rPr lang="ru-RU" sz="2000" dirty="0">
                <a:latin typeface="Cambria" panose="02040503050406030204" pitchFamily="18" charset="0"/>
              </a:rPr>
              <a:t>(не менее одного)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02024" y="3654291"/>
            <a:ext cx="7149480" cy="62929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5937" tIns="95937" rIns="95937" bIns="95937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>
                <a:latin typeface="Cambria" panose="02040503050406030204" pitchFamily="18" charset="0"/>
              </a:rPr>
              <a:t>Руководитель организации, в помещениях которой организован ППЭ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02024" y="3121003"/>
            <a:ext cx="7149480" cy="4703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5937" tIns="95937" rIns="95937" bIns="95937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>
                <a:latin typeface="Cambria" panose="02040503050406030204" pitchFamily="18" charset="0"/>
              </a:rPr>
              <a:t>Технические специалисты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688020" y="4732036"/>
            <a:ext cx="7149480" cy="5812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5937" tIns="95937" rIns="95937" bIns="95937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>
                <a:latin typeface="Cambria" panose="02040503050406030204" pitchFamily="18" charset="0"/>
              </a:rPr>
              <a:t>Медицинские работники и ассистенты , оказывающие помощь участникам </a:t>
            </a:r>
            <a:r>
              <a:rPr lang="ru-RU" sz="2000" kern="1200" dirty="0" smtClean="0">
                <a:latin typeface="Cambria" panose="02040503050406030204" pitchFamily="18" charset="0"/>
              </a:rPr>
              <a:t>ГИА </a:t>
            </a:r>
            <a:r>
              <a:rPr lang="ru-RU" sz="2000" kern="1200" dirty="0">
                <a:latin typeface="Cambria" panose="02040503050406030204" pitchFamily="18" charset="0"/>
              </a:rPr>
              <a:t>с ОВЗ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483768" y="188640"/>
            <a:ext cx="63573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Лица, привлекаемые к проведению </a:t>
            </a:r>
            <a: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ГИА </a:t>
            </a:r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в ППЭ</a:t>
            </a:r>
          </a:p>
        </p:txBody>
      </p:sp>
      <p:pic>
        <p:nvPicPr>
          <p:cNvPr id="4099" name="Picture 3" descr="C:\Users\косатюк_п\Documents\ГИА-11\Обучение специалистов ППЭ\moodle\для moodle\картинки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4667" l="3871" r="97419">
                        <a14:foregroundMark x1="22258" y1="9333" x2="19032" y2="5667"/>
                        <a14:foregroundMark x1="17097" y1="6000" x2="17419" y2="3333"/>
                        <a14:foregroundMark x1="21935" y1="5000" x2="20323" y2="2667"/>
                        <a14:foregroundMark x1="73548" y1="11333" x2="72258" y2="6667"/>
                        <a14:foregroundMark x1="71290" y1="7667" x2="71935" y2="3667"/>
                        <a14:foregroundMark x1="75161" y1="5333" x2="75161" y2="3667"/>
                        <a14:foregroundMark x1="69677" y1="5000" x2="69677" y2="5000"/>
                        <a14:foregroundMark x1="84516" y1="75333" x2="84516" y2="75333"/>
                        <a14:foregroundMark x1="74839" y1="69667" x2="97419" y2="87000"/>
                        <a14:backgroundMark x1="25484" y1="2000" x2="25484" y2="2000"/>
                        <a14:backgroundMark x1="24516" y1="1333" x2="24516" y2="1333"/>
                        <a14:backgroundMark x1="22258" y1="1333" x2="22258" y2="1333"/>
                        <a14:backgroundMark x1="16452" y1="2333" x2="16452" y2="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28" y="4111092"/>
            <a:ext cx="576064" cy="55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косатюк_п\Documents\ГИА-11\Обучение специалистов ППЭ\moodle\для moodle\картинки\avatar901007_1.gif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65" y="2671718"/>
            <a:ext cx="511136" cy="42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косатюк_п\Documents\ГИА-11\Обучение специалистов ППЭ\moodle\для moodle\картинки\12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99" y="5664049"/>
            <a:ext cx="413122" cy="51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косатюк_п\Documents\ГИА-11\Обучение специалистов ППЭ\moodle\для moodle\картинки\1334231045.gif_big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500" b="99667" l="3542" r="90000">
                        <a14:foregroundMark x1="14844" y1="56750" x2="25000" y2="97000"/>
                        <a14:foregroundMark x1="70000" y1="39917" x2="78333" y2="99083"/>
                        <a14:foregroundMark x1="74427" y1="36000" x2="83854" y2="89083"/>
                        <a14:foregroundMark x1="75156" y1="36000" x2="87917" y2="60583"/>
                        <a14:foregroundMark x1="69219" y1="58500" x2="67188" y2="52333"/>
                        <a14:foregroundMark x1="71302" y1="42250" x2="73125" y2="35417"/>
                        <a14:foregroundMark x1="63854" y1="25667" x2="66823" y2="27417"/>
                        <a14:foregroundMark x1="61302" y1="22083" x2="66823" y2="31000"/>
                        <a14:foregroundMark x1="66094" y1="23917" x2="30365" y2="12667"/>
                        <a14:foregroundMark x1="35000" y1="11417" x2="65156" y2="21500"/>
                        <a14:foregroundMark x1="36823" y1="9417" x2="63490" y2="18833"/>
                        <a14:foregroundMark x1="43490" y1="52333" x2="41302" y2="79250"/>
                        <a14:foregroundMark x1="28906" y1="50250" x2="21667" y2="75083"/>
                        <a14:foregroundMark x1="74792" y1="33333" x2="87552" y2="55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19" y="3298360"/>
            <a:ext cx="756571" cy="44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косатюк_п\Documents\ГИА-11\Обучение специалистов ППЭ\moodle\для moodle\картинки\О компании_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39" y="2063715"/>
            <a:ext cx="769651" cy="43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9" descr="C:\Users\косатюк_п\Desktop\Для обучения\Картинки\FreeGreatPicture.com-50281-wearing-police-weaponry-image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10" y="5022658"/>
            <a:ext cx="386787" cy="44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Скругленный прямоугольник 24"/>
          <p:cNvSpPr/>
          <p:nvPr/>
        </p:nvSpPr>
        <p:spPr>
          <a:xfrm>
            <a:off x="1702333" y="4326311"/>
            <a:ext cx="7149480" cy="36053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5937" tIns="95937" rIns="95937" bIns="95937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>
                <a:latin typeface="Cambria" panose="02040503050406030204" pitchFamily="18" charset="0"/>
              </a:rPr>
              <a:t>Сотрудники, осуществляющие охрану правопорядка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691680" y="5379277"/>
            <a:ext cx="7149480" cy="5812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5937" tIns="95937" rIns="95937" bIns="95937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>
                <a:latin typeface="Cambria" panose="02040503050406030204" pitchFamily="18" charset="0"/>
              </a:rPr>
              <a:t>Специалист по проведению инструктажа и обеспечению лабораторных работ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691680" y="6015557"/>
            <a:ext cx="7149480" cy="5812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5937" tIns="95937" rIns="95937" bIns="95937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>
                <a:latin typeface="Cambria" panose="02040503050406030204" pitchFamily="18" charset="0"/>
              </a:rPr>
              <a:t>Эксперты, оценивающие выполнение лабораторных работ по химии (если КИМ предусмотрено выполнение)</a:t>
            </a:r>
          </a:p>
        </p:txBody>
      </p:sp>
    </p:spTree>
    <p:extLst>
      <p:ext uri="{BB962C8B-B14F-4D97-AF65-F5344CB8AC3E}">
        <p14:creationId xmlns:p14="http://schemas.microsoft.com/office/powerpoint/2010/main" val="131546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>
          <a:xfrm>
            <a:off x="323528" y="1589708"/>
            <a:ext cx="8517632" cy="459544"/>
          </a:xfrm>
          <a:custGeom>
            <a:avLst/>
            <a:gdLst>
              <a:gd name="connsiteX0" fmla="*/ 0 w 3696890"/>
              <a:gd name="connsiteY0" fmla="*/ 50829 h 508286"/>
              <a:gd name="connsiteX1" fmla="*/ 50829 w 3696890"/>
              <a:gd name="connsiteY1" fmla="*/ 0 h 508286"/>
              <a:gd name="connsiteX2" fmla="*/ 3646061 w 3696890"/>
              <a:gd name="connsiteY2" fmla="*/ 0 h 508286"/>
              <a:gd name="connsiteX3" fmla="*/ 3696890 w 3696890"/>
              <a:gd name="connsiteY3" fmla="*/ 50829 h 508286"/>
              <a:gd name="connsiteX4" fmla="*/ 3696890 w 3696890"/>
              <a:gd name="connsiteY4" fmla="*/ 457457 h 508286"/>
              <a:gd name="connsiteX5" fmla="*/ 3646061 w 3696890"/>
              <a:gd name="connsiteY5" fmla="*/ 508286 h 508286"/>
              <a:gd name="connsiteX6" fmla="*/ 50829 w 3696890"/>
              <a:gd name="connsiteY6" fmla="*/ 508286 h 508286"/>
              <a:gd name="connsiteX7" fmla="*/ 0 w 3696890"/>
              <a:gd name="connsiteY7" fmla="*/ 457457 h 508286"/>
              <a:gd name="connsiteX8" fmla="*/ 0 w 3696890"/>
              <a:gd name="connsiteY8" fmla="*/ 50829 h 50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96890" h="508286">
                <a:moveTo>
                  <a:pt x="0" y="50829"/>
                </a:moveTo>
                <a:cubicBezTo>
                  <a:pt x="0" y="22757"/>
                  <a:pt x="22757" y="0"/>
                  <a:pt x="50829" y="0"/>
                </a:cubicBezTo>
                <a:lnTo>
                  <a:pt x="3646061" y="0"/>
                </a:lnTo>
                <a:cubicBezTo>
                  <a:pt x="3674133" y="0"/>
                  <a:pt x="3696890" y="22757"/>
                  <a:pt x="3696890" y="50829"/>
                </a:cubicBezTo>
                <a:lnTo>
                  <a:pt x="3696890" y="457457"/>
                </a:lnTo>
                <a:cubicBezTo>
                  <a:pt x="3696890" y="485529"/>
                  <a:pt x="3674133" y="508286"/>
                  <a:pt x="3646061" y="508286"/>
                </a:cubicBezTo>
                <a:lnTo>
                  <a:pt x="50829" y="508286"/>
                </a:lnTo>
                <a:cubicBezTo>
                  <a:pt x="22757" y="508286"/>
                  <a:pt x="0" y="485529"/>
                  <a:pt x="0" y="457457"/>
                </a:cubicBezTo>
                <a:lnTo>
                  <a:pt x="0" y="50829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43462" tIns="33937" rIns="43462" bIns="33937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>
                <a:latin typeface="Cambria" panose="02040503050406030204" pitchFamily="18" charset="0"/>
              </a:rPr>
              <a:t>В день экзамена в ППЭ могут присутствовать: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4856" y="2228010"/>
            <a:ext cx="1080120" cy="984966"/>
          </a:xfrm>
          <a:prstGeom prst="roundRect">
            <a:avLst>
              <a:gd name="adj" fmla="val 1667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10" name="Скругленный прямоугольник 9"/>
          <p:cNvSpPr/>
          <p:nvPr/>
        </p:nvSpPr>
        <p:spPr>
          <a:xfrm>
            <a:off x="437986" y="3810752"/>
            <a:ext cx="1067432" cy="986400"/>
          </a:xfrm>
          <a:prstGeom prst="roundRect">
            <a:avLst>
              <a:gd name="adj" fmla="val 1667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12" name="Скругленный прямоугольник 11"/>
          <p:cNvSpPr/>
          <p:nvPr/>
        </p:nvSpPr>
        <p:spPr>
          <a:xfrm>
            <a:off x="467544" y="5445224"/>
            <a:ext cx="1080120" cy="986400"/>
          </a:xfrm>
          <a:prstGeom prst="roundRect">
            <a:avLst>
              <a:gd name="adj" fmla="val 1667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9" name="Скругленный прямоугольник 8"/>
          <p:cNvSpPr/>
          <p:nvPr/>
        </p:nvSpPr>
        <p:spPr>
          <a:xfrm>
            <a:off x="1691680" y="2228010"/>
            <a:ext cx="7149480" cy="10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5937" tIns="95937" rIns="95937" bIns="95937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>
                <a:latin typeface="Cambria" panose="02040503050406030204" pitchFamily="18" charset="0"/>
              </a:rPr>
              <a:t>Представители средств массовой информации (могут присутствовать в аудиториях для проведения экзамена только до момента вскрытия участниками </a:t>
            </a:r>
            <a:r>
              <a:rPr lang="ru-RU" sz="2000" kern="1200" dirty="0" smtClean="0">
                <a:latin typeface="Cambria" panose="02040503050406030204" pitchFamily="18" charset="0"/>
              </a:rPr>
              <a:t>ГИА </a:t>
            </a:r>
            <a:r>
              <a:rPr lang="ru-RU" sz="2000" kern="1200" dirty="0">
                <a:latin typeface="Cambria" panose="02040503050406030204" pitchFamily="18" charset="0"/>
              </a:rPr>
              <a:t>ИК)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91680" y="3735814"/>
            <a:ext cx="7149480" cy="10613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5937" tIns="95937" rIns="95937" bIns="95937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>
                <a:latin typeface="Cambria" panose="02040503050406030204" pitchFamily="18" charset="0"/>
              </a:rPr>
              <a:t>Общественные наблюдатели (могут свободно перемещаться по ППЭ, но в одной аудитории не может быть более одного наблюдателя)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691680" y="5373216"/>
            <a:ext cx="7149480" cy="10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5937" tIns="95937" rIns="95937" bIns="95937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>
                <a:latin typeface="Cambria" panose="02040503050406030204" pitchFamily="18" charset="0"/>
              </a:rPr>
              <a:t>Должностные лица </a:t>
            </a:r>
            <a:r>
              <a:rPr lang="ru-RU" sz="2000" kern="1200" dirty="0" err="1">
                <a:latin typeface="Cambria" panose="02040503050406030204" pitchFamily="18" charset="0"/>
              </a:rPr>
              <a:t>Рособрнадзора</a:t>
            </a:r>
            <a:r>
              <a:rPr lang="ru-RU" sz="2000" kern="1200" dirty="0">
                <a:latin typeface="Cambria" panose="02040503050406030204" pitchFamily="18" charset="0"/>
              </a:rPr>
              <a:t> и (или) органа исполнительной власти субъекта РФ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156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Требования к пунктам </a:t>
            </a:r>
            <a:b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проведения экзаменов</a:t>
            </a:r>
          </a:p>
        </p:txBody>
      </p:sp>
      <p:pic>
        <p:nvPicPr>
          <p:cNvPr id="4101" name="Picture 5" descr="C:\Users\косатюк_п\Documents\ГИА-11\Обучение специалистов ППЭ\moodle\для moodle\картинки\avatar901007_1.gif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95" y="5517232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Тофан_О\Desktop\картинки для презентации\63509152937937109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51" y="2348880"/>
            <a:ext cx="940205" cy="78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Тофан_О\Desktop\картинки для презентации\i (16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85918"/>
            <a:ext cx="896016" cy="83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32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1156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Требования к пунктам </a:t>
            </a:r>
            <a:b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проведения экзаменов</a:t>
            </a:r>
          </a:p>
        </p:txBody>
      </p:sp>
      <p:sp>
        <p:nvSpPr>
          <p:cNvPr id="6" name="Полилиния 5"/>
          <p:cNvSpPr/>
          <p:nvPr/>
        </p:nvSpPr>
        <p:spPr>
          <a:xfrm>
            <a:off x="179511" y="1556792"/>
            <a:ext cx="8784975" cy="467317"/>
          </a:xfrm>
          <a:custGeom>
            <a:avLst/>
            <a:gdLst>
              <a:gd name="connsiteX0" fmla="*/ 0 w 3696890"/>
              <a:gd name="connsiteY0" fmla="*/ 50829 h 508286"/>
              <a:gd name="connsiteX1" fmla="*/ 50829 w 3696890"/>
              <a:gd name="connsiteY1" fmla="*/ 0 h 508286"/>
              <a:gd name="connsiteX2" fmla="*/ 3646061 w 3696890"/>
              <a:gd name="connsiteY2" fmla="*/ 0 h 508286"/>
              <a:gd name="connsiteX3" fmla="*/ 3696890 w 3696890"/>
              <a:gd name="connsiteY3" fmla="*/ 50829 h 508286"/>
              <a:gd name="connsiteX4" fmla="*/ 3696890 w 3696890"/>
              <a:gd name="connsiteY4" fmla="*/ 457457 h 508286"/>
              <a:gd name="connsiteX5" fmla="*/ 3646061 w 3696890"/>
              <a:gd name="connsiteY5" fmla="*/ 508286 h 508286"/>
              <a:gd name="connsiteX6" fmla="*/ 50829 w 3696890"/>
              <a:gd name="connsiteY6" fmla="*/ 508286 h 508286"/>
              <a:gd name="connsiteX7" fmla="*/ 0 w 3696890"/>
              <a:gd name="connsiteY7" fmla="*/ 457457 h 508286"/>
              <a:gd name="connsiteX8" fmla="*/ 0 w 3696890"/>
              <a:gd name="connsiteY8" fmla="*/ 50829 h 50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96890" h="508286">
                <a:moveTo>
                  <a:pt x="0" y="50829"/>
                </a:moveTo>
                <a:cubicBezTo>
                  <a:pt x="0" y="22757"/>
                  <a:pt x="22757" y="0"/>
                  <a:pt x="50829" y="0"/>
                </a:cubicBezTo>
                <a:lnTo>
                  <a:pt x="3646061" y="0"/>
                </a:lnTo>
                <a:cubicBezTo>
                  <a:pt x="3674133" y="0"/>
                  <a:pt x="3696890" y="22757"/>
                  <a:pt x="3696890" y="50829"/>
                </a:cubicBezTo>
                <a:lnTo>
                  <a:pt x="3696890" y="457457"/>
                </a:lnTo>
                <a:cubicBezTo>
                  <a:pt x="3696890" y="485529"/>
                  <a:pt x="3674133" y="508286"/>
                  <a:pt x="3646061" y="508286"/>
                </a:cubicBezTo>
                <a:lnTo>
                  <a:pt x="50829" y="508286"/>
                </a:lnTo>
                <a:cubicBezTo>
                  <a:pt x="22757" y="508286"/>
                  <a:pt x="0" y="485529"/>
                  <a:pt x="0" y="457457"/>
                </a:cubicBezTo>
                <a:lnTo>
                  <a:pt x="0" y="50829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43462" tIns="33937" rIns="43462" bIns="33937" numCol="1" spcCol="1270" anchor="ctr" anchorCtr="0">
            <a:noAutofit/>
          </a:bodyPr>
          <a:lstStyle/>
          <a:p>
            <a:pPr algn="ctr"/>
            <a:r>
              <a:rPr lang="ru-RU" sz="2400" b="1" dirty="0">
                <a:latin typeface="Cambria" panose="02040503050406030204" pitchFamily="18" charset="0"/>
              </a:rPr>
              <a:t>Особенности организации ППЭ для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b="1" dirty="0">
                <a:latin typeface="Cambria" panose="02040503050406030204" pitchFamily="18" charset="0"/>
              </a:rPr>
              <a:t>участников </a:t>
            </a:r>
            <a:r>
              <a:rPr lang="ru-RU" sz="2400" b="1" dirty="0" smtClean="0">
                <a:latin typeface="Cambria" panose="02040503050406030204" pitchFamily="18" charset="0"/>
              </a:rPr>
              <a:t>ГИА с </a:t>
            </a:r>
            <a:r>
              <a:rPr lang="ru-RU" sz="2400" b="1" dirty="0">
                <a:latin typeface="Cambria" panose="02040503050406030204" pitchFamily="18" charset="0"/>
              </a:rPr>
              <a:t>ОВЗ</a:t>
            </a:r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2132856"/>
            <a:ext cx="8784976" cy="648072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В ППЭ выделяется помещение для организации питания и перерывов для проведения необходимых медико-профилактических процедур.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1" y="2852936"/>
            <a:ext cx="2808311" cy="914400"/>
          </a:xfrm>
          <a:prstGeom prst="roundRect">
            <a:avLst/>
          </a:prstGeom>
          <a:solidFill>
            <a:srgbClr val="DDE9F7"/>
          </a:solidFill>
          <a:ln w="1270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Для слабослышащих участников </a:t>
            </a: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ГИА</a:t>
            </a:r>
            <a:endParaRPr lang="ru-RU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59832" y="2852936"/>
            <a:ext cx="5904656" cy="914400"/>
          </a:xfrm>
          <a:prstGeom prst="roundRect">
            <a:avLst/>
          </a:prstGeom>
          <a:solidFill>
            <a:srgbClr val="DDE9F7"/>
          </a:solidFill>
          <a:ln w="1270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аудитории для проведения экзамена оборудуются звукоусиливающей  аппаратурой как коллективного, так и индивидуального пользования.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9511" y="3850195"/>
            <a:ext cx="2808311" cy="84658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Для глухих и слабослышащих участников </a:t>
            </a: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ГИА</a:t>
            </a:r>
            <a:endParaRPr lang="ru-RU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63776" y="3850195"/>
            <a:ext cx="5900712" cy="84658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при необходимости привлекается                     ассистент-</a:t>
            </a:r>
            <a:r>
              <a:rPr lang="ru-RU" dirty="0" err="1">
                <a:solidFill>
                  <a:schemeClr val="tx1"/>
                </a:solidFill>
                <a:latin typeface="Cambria" panose="02040503050406030204" pitchFamily="18" charset="0"/>
              </a:rPr>
              <a:t>сурдопереводчик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9512" y="4786300"/>
            <a:ext cx="2808311" cy="1800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Для участников </a:t>
            </a: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ГИА, 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с нарушением опорно-двигательного аппарата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068700" y="4786300"/>
            <a:ext cx="5895787" cy="1800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письменная экзаменационная работа может быть выполнена на компьютере со специализированным ПО. В аудиториях устанавливаются компьютеры, не имеющие выхода в интернет и не содержащие информации по сдаваемому предмету.</a:t>
            </a:r>
          </a:p>
        </p:txBody>
      </p:sp>
    </p:spTree>
    <p:extLst>
      <p:ext uri="{BB962C8B-B14F-4D97-AF65-F5344CB8AC3E}">
        <p14:creationId xmlns:p14="http://schemas.microsoft.com/office/powerpoint/2010/main" val="166471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>
            <a:off x="179512" y="1593531"/>
            <a:ext cx="8784976" cy="467317"/>
          </a:xfrm>
          <a:custGeom>
            <a:avLst/>
            <a:gdLst>
              <a:gd name="connsiteX0" fmla="*/ 0 w 3696890"/>
              <a:gd name="connsiteY0" fmla="*/ 50829 h 508286"/>
              <a:gd name="connsiteX1" fmla="*/ 50829 w 3696890"/>
              <a:gd name="connsiteY1" fmla="*/ 0 h 508286"/>
              <a:gd name="connsiteX2" fmla="*/ 3646061 w 3696890"/>
              <a:gd name="connsiteY2" fmla="*/ 0 h 508286"/>
              <a:gd name="connsiteX3" fmla="*/ 3696890 w 3696890"/>
              <a:gd name="connsiteY3" fmla="*/ 50829 h 508286"/>
              <a:gd name="connsiteX4" fmla="*/ 3696890 w 3696890"/>
              <a:gd name="connsiteY4" fmla="*/ 457457 h 508286"/>
              <a:gd name="connsiteX5" fmla="*/ 3646061 w 3696890"/>
              <a:gd name="connsiteY5" fmla="*/ 508286 h 508286"/>
              <a:gd name="connsiteX6" fmla="*/ 50829 w 3696890"/>
              <a:gd name="connsiteY6" fmla="*/ 508286 h 508286"/>
              <a:gd name="connsiteX7" fmla="*/ 0 w 3696890"/>
              <a:gd name="connsiteY7" fmla="*/ 457457 h 508286"/>
              <a:gd name="connsiteX8" fmla="*/ 0 w 3696890"/>
              <a:gd name="connsiteY8" fmla="*/ 50829 h 50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96890" h="508286">
                <a:moveTo>
                  <a:pt x="0" y="50829"/>
                </a:moveTo>
                <a:cubicBezTo>
                  <a:pt x="0" y="22757"/>
                  <a:pt x="22757" y="0"/>
                  <a:pt x="50829" y="0"/>
                </a:cubicBezTo>
                <a:lnTo>
                  <a:pt x="3646061" y="0"/>
                </a:lnTo>
                <a:cubicBezTo>
                  <a:pt x="3674133" y="0"/>
                  <a:pt x="3696890" y="22757"/>
                  <a:pt x="3696890" y="50829"/>
                </a:cubicBezTo>
                <a:lnTo>
                  <a:pt x="3696890" y="457457"/>
                </a:lnTo>
                <a:cubicBezTo>
                  <a:pt x="3696890" y="485529"/>
                  <a:pt x="3674133" y="508286"/>
                  <a:pt x="3646061" y="508286"/>
                </a:cubicBezTo>
                <a:lnTo>
                  <a:pt x="50829" y="508286"/>
                </a:lnTo>
                <a:cubicBezTo>
                  <a:pt x="22757" y="508286"/>
                  <a:pt x="0" y="485529"/>
                  <a:pt x="0" y="457457"/>
                </a:cubicBezTo>
                <a:lnTo>
                  <a:pt x="0" y="50829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43462" tIns="33937" rIns="43462" bIns="33937" numCol="1" spcCol="1270" anchor="ctr" anchorCtr="0">
            <a:noAutofit/>
          </a:bodyPr>
          <a:lstStyle/>
          <a:p>
            <a:pPr algn="ctr"/>
            <a:r>
              <a:rPr lang="ru-RU" sz="2400" b="1" dirty="0">
                <a:latin typeface="Cambria" panose="02040503050406030204" pitchFamily="18" charset="0"/>
              </a:rPr>
              <a:t>Особенности организации ППЭ для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b="1" dirty="0">
                <a:latin typeface="Cambria" panose="02040503050406030204" pitchFamily="18" charset="0"/>
              </a:rPr>
              <a:t>участников </a:t>
            </a:r>
            <a:r>
              <a:rPr lang="ru-RU" sz="2400" b="1" dirty="0" smtClean="0">
                <a:latin typeface="Cambria" panose="02040503050406030204" pitchFamily="18" charset="0"/>
              </a:rPr>
              <a:t>ГИА </a:t>
            </a:r>
            <a:r>
              <a:rPr lang="ru-RU" sz="2400" b="1" dirty="0">
                <a:latin typeface="Cambria" panose="02040503050406030204" pitchFamily="18" charset="0"/>
              </a:rPr>
              <a:t>с ОВЗ</a:t>
            </a:r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4580" y="2852936"/>
            <a:ext cx="2304256" cy="2016224"/>
          </a:xfrm>
          <a:prstGeom prst="roundRect">
            <a:avLst/>
          </a:prstGeom>
          <a:solidFill>
            <a:srgbClr val="DDE9F7"/>
          </a:solidFill>
          <a:ln w="1270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Для слепых 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участников </a:t>
            </a: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ГИА </a:t>
            </a:r>
            <a:endParaRPr lang="ru-RU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80895" y="2854713"/>
            <a:ext cx="6141368" cy="2016224"/>
          </a:xfrm>
          <a:prstGeom prst="roundRect">
            <a:avLst>
              <a:gd name="adj" fmla="val 8798"/>
            </a:avLst>
          </a:prstGeom>
          <a:solidFill>
            <a:srgbClr val="DDE9F7"/>
          </a:solidFill>
          <a:ln w="1270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ЭМ оформляются рельефно-точечным шрифтом Брайля или в виде электронного документа, доступного со помощью компьютера. Письменная экзаменационная работа выполняется рельефно-точечным шрифтом Брайля или на компьютере.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1156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Требования к пунктам </a:t>
            </a:r>
            <a:b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проведения экзаменов</a:t>
            </a:r>
          </a:p>
        </p:txBody>
      </p:sp>
    </p:spTree>
    <p:extLst>
      <p:ext uri="{BB962C8B-B14F-4D97-AF65-F5344CB8AC3E}">
        <p14:creationId xmlns:p14="http://schemas.microsoft.com/office/powerpoint/2010/main" val="326938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>
            <a:off x="179512" y="1628799"/>
            <a:ext cx="8784976" cy="467317"/>
          </a:xfrm>
          <a:custGeom>
            <a:avLst/>
            <a:gdLst>
              <a:gd name="connsiteX0" fmla="*/ 0 w 3696890"/>
              <a:gd name="connsiteY0" fmla="*/ 50829 h 508286"/>
              <a:gd name="connsiteX1" fmla="*/ 50829 w 3696890"/>
              <a:gd name="connsiteY1" fmla="*/ 0 h 508286"/>
              <a:gd name="connsiteX2" fmla="*/ 3646061 w 3696890"/>
              <a:gd name="connsiteY2" fmla="*/ 0 h 508286"/>
              <a:gd name="connsiteX3" fmla="*/ 3696890 w 3696890"/>
              <a:gd name="connsiteY3" fmla="*/ 50829 h 508286"/>
              <a:gd name="connsiteX4" fmla="*/ 3696890 w 3696890"/>
              <a:gd name="connsiteY4" fmla="*/ 457457 h 508286"/>
              <a:gd name="connsiteX5" fmla="*/ 3646061 w 3696890"/>
              <a:gd name="connsiteY5" fmla="*/ 508286 h 508286"/>
              <a:gd name="connsiteX6" fmla="*/ 50829 w 3696890"/>
              <a:gd name="connsiteY6" fmla="*/ 508286 h 508286"/>
              <a:gd name="connsiteX7" fmla="*/ 0 w 3696890"/>
              <a:gd name="connsiteY7" fmla="*/ 457457 h 508286"/>
              <a:gd name="connsiteX8" fmla="*/ 0 w 3696890"/>
              <a:gd name="connsiteY8" fmla="*/ 50829 h 50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96890" h="508286">
                <a:moveTo>
                  <a:pt x="0" y="50829"/>
                </a:moveTo>
                <a:cubicBezTo>
                  <a:pt x="0" y="22757"/>
                  <a:pt x="22757" y="0"/>
                  <a:pt x="50829" y="0"/>
                </a:cubicBezTo>
                <a:lnTo>
                  <a:pt x="3646061" y="0"/>
                </a:lnTo>
                <a:cubicBezTo>
                  <a:pt x="3674133" y="0"/>
                  <a:pt x="3696890" y="22757"/>
                  <a:pt x="3696890" y="50829"/>
                </a:cubicBezTo>
                <a:lnTo>
                  <a:pt x="3696890" y="457457"/>
                </a:lnTo>
                <a:cubicBezTo>
                  <a:pt x="3696890" y="485529"/>
                  <a:pt x="3674133" y="508286"/>
                  <a:pt x="3646061" y="508286"/>
                </a:cubicBezTo>
                <a:lnTo>
                  <a:pt x="50829" y="508286"/>
                </a:lnTo>
                <a:cubicBezTo>
                  <a:pt x="22757" y="508286"/>
                  <a:pt x="0" y="485529"/>
                  <a:pt x="0" y="457457"/>
                </a:cubicBezTo>
                <a:lnTo>
                  <a:pt x="0" y="50829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43462" tIns="33937" rIns="43462" bIns="33937" numCol="1" spcCol="1270" anchor="ctr" anchorCtr="0">
            <a:noAutofit/>
          </a:bodyPr>
          <a:lstStyle/>
          <a:p>
            <a:pPr algn="ctr"/>
            <a:r>
              <a:rPr lang="ru-RU" sz="2400" b="1" dirty="0">
                <a:latin typeface="Cambria" panose="02040503050406030204" pitchFamily="18" charset="0"/>
              </a:rPr>
              <a:t>Особенности организации ППЭ для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b="1" dirty="0">
                <a:latin typeface="Cambria" panose="02040503050406030204" pitchFamily="18" charset="0"/>
              </a:rPr>
              <a:t>участников </a:t>
            </a:r>
            <a:r>
              <a:rPr lang="ru-RU" sz="2400" b="1" dirty="0" smtClean="0">
                <a:latin typeface="Cambria" panose="02040503050406030204" pitchFamily="18" charset="0"/>
              </a:rPr>
              <a:t>ГИА </a:t>
            </a:r>
            <a:r>
              <a:rPr lang="ru-RU" sz="2400" b="1" dirty="0">
                <a:latin typeface="Cambria" panose="02040503050406030204" pitchFamily="18" charset="0"/>
              </a:rPr>
              <a:t>с ОВЗ</a:t>
            </a:r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7280" y="2996952"/>
            <a:ext cx="2304256" cy="2016224"/>
          </a:xfrm>
          <a:prstGeom prst="roundRect">
            <a:avLst/>
          </a:prstGeom>
          <a:solidFill>
            <a:srgbClr val="DDE9F7"/>
          </a:solidFill>
          <a:ln w="1270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Для слабовидящих 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участников </a:t>
            </a: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ГИА </a:t>
            </a:r>
            <a:endParaRPr lang="ru-RU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99792" y="2996952"/>
            <a:ext cx="6141368" cy="2088232"/>
          </a:xfrm>
          <a:prstGeom prst="roundRect">
            <a:avLst>
              <a:gd name="adj" fmla="val 8798"/>
            </a:avLst>
          </a:prstGeom>
          <a:solidFill>
            <a:srgbClr val="DDE9F7"/>
          </a:solidFill>
          <a:ln w="1270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ЭМ копируются в увеличенном размере (не менее 16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</a:rPr>
              <a:t>pt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)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, в аудиториях для проведения экзаменов предусматривается наличие увеличительных устройств и индивидуальное равномерное освещение не менее 300 люкс. 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1156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Требования к пунктам </a:t>
            </a:r>
            <a:b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проведения экзаменов</a:t>
            </a:r>
          </a:p>
        </p:txBody>
      </p:sp>
    </p:spTree>
    <p:extLst>
      <p:ext uri="{BB962C8B-B14F-4D97-AF65-F5344CB8AC3E}">
        <p14:creationId xmlns:p14="http://schemas.microsoft.com/office/powerpoint/2010/main" val="287843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>
            <a:off x="107504" y="1556792"/>
            <a:ext cx="8856984" cy="467317"/>
          </a:xfrm>
          <a:custGeom>
            <a:avLst/>
            <a:gdLst>
              <a:gd name="connsiteX0" fmla="*/ 0 w 3696890"/>
              <a:gd name="connsiteY0" fmla="*/ 50829 h 508286"/>
              <a:gd name="connsiteX1" fmla="*/ 50829 w 3696890"/>
              <a:gd name="connsiteY1" fmla="*/ 0 h 508286"/>
              <a:gd name="connsiteX2" fmla="*/ 3646061 w 3696890"/>
              <a:gd name="connsiteY2" fmla="*/ 0 h 508286"/>
              <a:gd name="connsiteX3" fmla="*/ 3696890 w 3696890"/>
              <a:gd name="connsiteY3" fmla="*/ 50829 h 508286"/>
              <a:gd name="connsiteX4" fmla="*/ 3696890 w 3696890"/>
              <a:gd name="connsiteY4" fmla="*/ 457457 h 508286"/>
              <a:gd name="connsiteX5" fmla="*/ 3646061 w 3696890"/>
              <a:gd name="connsiteY5" fmla="*/ 508286 h 508286"/>
              <a:gd name="connsiteX6" fmla="*/ 50829 w 3696890"/>
              <a:gd name="connsiteY6" fmla="*/ 508286 h 508286"/>
              <a:gd name="connsiteX7" fmla="*/ 0 w 3696890"/>
              <a:gd name="connsiteY7" fmla="*/ 457457 h 508286"/>
              <a:gd name="connsiteX8" fmla="*/ 0 w 3696890"/>
              <a:gd name="connsiteY8" fmla="*/ 50829 h 50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96890" h="508286">
                <a:moveTo>
                  <a:pt x="0" y="50829"/>
                </a:moveTo>
                <a:cubicBezTo>
                  <a:pt x="0" y="22757"/>
                  <a:pt x="22757" y="0"/>
                  <a:pt x="50829" y="0"/>
                </a:cubicBezTo>
                <a:lnTo>
                  <a:pt x="3646061" y="0"/>
                </a:lnTo>
                <a:cubicBezTo>
                  <a:pt x="3674133" y="0"/>
                  <a:pt x="3696890" y="22757"/>
                  <a:pt x="3696890" y="50829"/>
                </a:cubicBezTo>
                <a:lnTo>
                  <a:pt x="3696890" y="457457"/>
                </a:lnTo>
                <a:cubicBezTo>
                  <a:pt x="3696890" y="485529"/>
                  <a:pt x="3674133" y="508286"/>
                  <a:pt x="3646061" y="508286"/>
                </a:cubicBezTo>
                <a:lnTo>
                  <a:pt x="50829" y="508286"/>
                </a:lnTo>
                <a:cubicBezTo>
                  <a:pt x="22757" y="508286"/>
                  <a:pt x="0" y="485529"/>
                  <a:pt x="0" y="457457"/>
                </a:cubicBezTo>
                <a:lnTo>
                  <a:pt x="0" y="50829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43462" tIns="33937" rIns="43462" bIns="33937" numCol="1" spcCol="1270" anchor="ctr" anchorCtr="0">
            <a:noAutofit/>
          </a:bodyPr>
          <a:lstStyle/>
          <a:p>
            <a:pPr algn="ctr"/>
            <a:r>
              <a:rPr lang="ru-RU" sz="2400" b="1" dirty="0">
                <a:latin typeface="Cambria" panose="02040503050406030204" pitchFamily="18" charset="0"/>
              </a:rPr>
              <a:t>Особенности организации ППЭ для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b="1" dirty="0">
                <a:latin typeface="Cambria" panose="02040503050406030204" pitchFamily="18" charset="0"/>
              </a:rPr>
              <a:t>участников </a:t>
            </a:r>
            <a:r>
              <a:rPr lang="ru-RU" sz="2400" b="1" dirty="0" smtClean="0">
                <a:latin typeface="Cambria" panose="02040503050406030204" pitchFamily="18" charset="0"/>
              </a:rPr>
              <a:t>ГИА </a:t>
            </a:r>
            <a:r>
              <a:rPr lang="ru-RU" sz="2400" b="1" dirty="0">
                <a:latin typeface="Cambria" panose="02040503050406030204" pitchFamily="18" charset="0"/>
              </a:rPr>
              <a:t>с ОВЗ</a:t>
            </a:r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5138" y="2159632"/>
            <a:ext cx="2764540" cy="3134231"/>
          </a:xfrm>
          <a:prstGeom prst="roundRect">
            <a:avLst/>
          </a:prstGeom>
          <a:solidFill>
            <a:srgbClr val="DDE9F7"/>
          </a:solidFill>
          <a:ln w="1270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Ассистенты во время экзамена 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в ППЭ могут </a:t>
            </a: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оказывать участникам 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ГИА с ОВЗ, детям-инвалидам и инвалидам необходимую помощь с учетом их индивидуальных особенностей</a:t>
            </a:r>
            <a:endParaRPr lang="ru-RU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1156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Требования к пунктам </a:t>
            </a:r>
            <a:b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проведения экзаменов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3207455" y="2291511"/>
            <a:ext cx="5665164" cy="2870471"/>
            <a:chOff x="3161991" y="2348880"/>
            <a:chExt cx="5665164" cy="2870471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3161991" y="2348880"/>
              <a:ext cx="5665164" cy="432048"/>
            </a:xfrm>
            <a:prstGeom prst="roundRect">
              <a:avLst>
                <a:gd name="adj" fmla="val 8798"/>
              </a:avLst>
            </a:prstGeom>
            <a:solidFill>
              <a:srgbClr val="DDE9F7"/>
            </a:solidFill>
            <a:ln w="12700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dirty="0">
                  <a:solidFill>
                    <a:schemeClr val="tx1"/>
                  </a:solidFill>
                  <a:latin typeface="Cambria" panose="02040503050406030204" pitchFamily="18" charset="0"/>
                </a:rPr>
                <a:t>содействие в перемещении</a:t>
              </a: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3161991" y="2780927"/>
              <a:ext cx="5665164" cy="568595"/>
            </a:xfrm>
            <a:prstGeom prst="roundRect">
              <a:avLst>
                <a:gd name="adj" fmla="val 8798"/>
              </a:avLst>
            </a:prstGeom>
            <a:solidFill>
              <a:srgbClr val="DDE9F7"/>
            </a:solidFill>
            <a:ln w="12700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dirty="0">
                  <a:solidFill>
                    <a:schemeClr val="tx1"/>
                  </a:solidFill>
                  <a:latin typeface="Cambria" panose="02040503050406030204" pitchFamily="18" charset="0"/>
                </a:rPr>
                <a:t>оказание помощи в фиксации положения тела, ручки в кисти руки</a:t>
              </a: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3161991" y="3349523"/>
              <a:ext cx="5665164" cy="432048"/>
            </a:xfrm>
            <a:prstGeom prst="roundRect">
              <a:avLst>
                <a:gd name="adj" fmla="val 8798"/>
              </a:avLst>
            </a:prstGeom>
            <a:solidFill>
              <a:srgbClr val="DDE9F7"/>
            </a:solidFill>
            <a:ln w="12700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dirty="0">
                  <a:solidFill>
                    <a:schemeClr val="tx1"/>
                  </a:solidFill>
                  <a:latin typeface="Cambria" panose="02040503050406030204" pitchFamily="18" charset="0"/>
                </a:rPr>
                <a:t>вызов медперсонала</a:t>
              </a: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3161991" y="3781571"/>
              <a:ext cx="5665164" cy="432048"/>
            </a:xfrm>
            <a:prstGeom prst="roundRect">
              <a:avLst>
                <a:gd name="adj" fmla="val 8798"/>
              </a:avLst>
            </a:prstGeom>
            <a:solidFill>
              <a:srgbClr val="DDE9F7"/>
            </a:solidFill>
            <a:ln w="12700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dirty="0">
                  <a:solidFill>
                    <a:schemeClr val="tx1"/>
                  </a:solidFill>
                  <a:latin typeface="Cambria" panose="02040503050406030204" pitchFamily="18" charset="0"/>
                </a:rPr>
                <a:t>оказание неотложной медицинской помощи</a:t>
              </a: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3161991" y="4213619"/>
              <a:ext cx="5665164" cy="573684"/>
            </a:xfrm>
            <a:prstGeom prst="roundRect">
              <a:avLst>
                <a:gd name="adj" fmla="val 8798"/>
              </a:avLst>
            </a:prstGeom>
            <a:solidFill>
              <a:srgbClr val="DDE9F7"/>
            </a:solidFill>
            <a:ln w="12700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dirty="0">
                  <a:solidFill>
                    <a:schemeClr val="tx1"/>
                  </a:solidFill>
                  <a:latin typeface="Cambria" panose="02040503050406030204" pitchFamily="18" charset="0"/>
                </a:rPr>
                <a:t>помощь в общении с сотрудниками ППЭ (</a:t>
              </a:r>
              <a:r>
                <a:rPr lang="ru-RU" dirty="0" err="1">
                  <a:solidFill>
                    <a:schemeClr val="tx1"/>
                  </a:solidFill>
                  <a:latin typeface="Cambria" panose="02040503050406030204" pitchFamily="18" charset="0"/>
                </a:rPr>
                <a:t>сурдоперевод</a:t>
              </a:r>
              <a:r>
                <a:rPr lang="ru-RU" dirty="0">
                  <a:solidFill>
                    <a:schemeClr val="tx1"/>
                  </a:solidFill>
                  <a:latin typeface="Cambria" panose="02040503050406030204" pitchFamily="18" charset="0"/>
                </a:rPr>
                <a:t> – для глухих)</a:t>
              </a: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3161991" y="4787303"/>
              <a:ext cx="5665164" cy="432048"/>
            </a:xfrm>
            <a:prstGeom prst="roundRect">
              <a:avLst>
                <a:gd name="adj" fmla="val 8798"/>
              </a:avLst>
            </a:prstGeom>
            <a:solidFill>
              <a:srgbClr val="DDE9F7"/>
            </a:solidFill>
            <a:ln w="12700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dirty="0">
                  <a:solidFill>
                    <a:schemeClr val="tx1"/>
                  </a:solidFill>
                  <a:latin typeface="Cambria" panose="02040503050406030204" pitchFamily="18" charset="0"/>
                </a:rPr>
                <a:t>помощь при чтении и оформлении заданий</a:t>
              </a:r>
            </a:p>
          </p:txBody>
        </p:sp>
      </p:grpSp>
      <p:pic>
        <p:nvPicPr>
          <p:cNvPr id="1026" name="Picture 2" descr="C:\Users\Sirotskaya\AppData\Roaming\Skype\annasirotskaya\media_messaging\media_cache_v3\i60^cimgpsh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78" l="0" r="100000">
                        <a14:foregroundMark x1="36656" y1="7220" x2="37652" y2="7220"/>
                        <a14:foregroundMark x1="51274" y1="48556" x2="68328" y2="45487"/>
                        <a14:foregroundMark x1="69214" y1="44043" x2="75748" y2="47112"/>
                        <a14:foregroundMark x1="9967" y1="56498" x2="32558" y2="51083"/>
                        <a14:foregroundMark x1="8084" y1="55957" x2="11517" y2="55415"/>
                        <a14:foregroundMark x1="11849" y1="54874" x2="29679" y2="51083"/>
                        <a14:backgroundMark x1="35991" y1="1805" x2="57254" y2="1986"/>
                      </a14:backgroundRemoval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00192" y="5001386"/>
            <a:ext cx="3027582" cy="185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77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142" y="188640"/>
            <a:ext cx="8229600" cy="1143000"/>
          </a:xfrm>
        </p:spPr>
        <p:txBody>
          <a:bodyPr/>
          <a:lstStyle/>
          <a:p>
            <a:pPr algn="r"/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</a:rPr>
              <a:t>Содержание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4741706"/>
              </p:ext>
            </p:extLst>
          </p:nvPr>
        </p:nvGraphicFramePr>
        <p:xfrm>
          <a:off x="467544" y="1628800"/>
          <a:ext cx="822960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7" name="Picture 3" descr="C:\Users\косатюк_п\Documents\ГИА-11\Обучение специалистов ППЭ\moodle\для moodle\картинки\images (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55111"/>
            <a:ext cx="432048" cy="49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31227" y="3005591"/>
            <a:ext cx="1444429" cy="1976467"/>
            <a:chOff x="179512" y="2996952"/>
            <a:chExt cx="1152128" cy="1536171"/>
          </a:xfrm>
        </p:grpSpPr>
        <p:pic>
          <p:nvPicPr>
            <p:cNvPr id="14" name="Picture 2" descr="C:\Users\косатюк_п\Documents\ГИА-11\Обучение специалистов ППЭ\moodle\для moodle\картинки\3d-chelovechek-03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533" b="90000" l="5481" r="89985">
                          <a14:foregroundMark x1="38400" y1="7044" x2="20178" y2="35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996952"/>
              <a:ext cx="1152128" cy="1536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 descr="C:\Users\косатюк_п\Documents\ГИА-11\Обучение специалистов ППЭ\moodle\для moodle\картинки\images (1)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99010">
              <a:off x="286181" y="3082380"/>
              <a:ext cx="328029" cy="374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7714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Скругленный прямоугольник 41"/>
          <p:cNvSpPr/>
          <p:nvPr/>
        </p:nvSpPr>
        <p:spPr>
          <a:xfrm>
            <a:off x="574203" y="2647161"/>
            <a:ext cx="1757785" cy="997864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Требования к пунктам </a:t>
            </a:r>
            <a:b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проведения экзаменов</a:t>
            </a:r>
          </a:p>
        </p:txBody>
      </p:sp>
      <p:sp>
        <p:nvSpPr>
          <p:cNvPr id="7" name="Полилиния 6"/>
          <p:cNvSpPr/>
          <p:nvPr/>
        </p:nvSpPr>
        <p:spPr>
          <a:xfrm>
            <a:off x="251522" y="1556793"/>
            <a:ext cx="8624598" cy="595582"/>
          </a:xfrm>
          <a:custGeom>
            <a:avLst/>
            <a:gdLst>
              <a:gd name="connsiteX0" fmla="*/ 0 w 4942582"/>
              <a:gd name="connsiteY0" fmla="*/ 66445 h 664451"/>
              <a:gd name="connsiteX1" fmla="*/ 66445 w 4942582"/>
              <a:gd name="connsiteY1" fmla="*/ 0 h 664451"/>
              <a:gd name="connsiteX2" fmla="*/ 4876137 w 4942582"/>
              <a:gd name="connsiteY2" fmla="*/ 0 h 664451"/>
              <a:gd name="connsiteX3" fmla="*/ 4942582 w 4942582"/>
              <a:gd name="connsiteY3" fmla="*/ 66445 h 664451"/>
              <a:gd name="connsiteX4" fmla="*/ 4942582 w 4942582"/>
              <a:gd name="connsiteY4" fmla="*/ 598006 h 664451"/>
              <a:gd name="connsiteX5" fmla="*/ 4876137 w 4942582"/>
              <a:gd name="connsiteY5" fmla="*/ 664451 h 664451"/>
              <a:gd name="connsiteX6" fmla="*/ 66445 w 4942582"/>
              <a:gd name="connsiteY6" fmla="*/ 664451 h 664451"/>
              <a:gd name="connsiteX7" fmla="*/ 0 w 4942582"/>
              <a:gd name="connsiteY7" fmla="*/ 598006 h 664451"/>
              <a:gd name="connsiteX8" fmla="*/ 0 w 4942582"/>
              <a:gd name="connsiteY8" fmla="*/ 66445 h 664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42582" h="664451">
                <a:moveTo>
                  <a:pt x="0" y="66445"/>
                </a:moveTo>
                <a:cubicBezTo>
                  <a:pt x="0" y="29748"/>
                  <a:pt x="29748" y="0"/>
                  <a:pt x="66445" y="0"/>
                </a:cubicBezTo>
                <a:lnTo>
                  <a:pt x="4876137" y="0"/>
                </a:lnTo>
                <a:cubicBezTo>
                  <a:pt x="4912834" y="0"/>
                  <a:pt x="4942582" y="29748"/>
                  <a:pt x="4942582" y="66445"/>
                </a:cubicBezTo>
                <a:lnTo>
                  <a:pt x="4942582" y="598006"/>
                </a:lnTo>
                <a:cubicBezTo>
                  <a:pt x="4942582" y="634703"/>
                  <a:pt x="4912834" y="664451"/>
                  <a:pt x="4876137" y="664451"/>
                </a:cubicBezTo>
                <a:lnTo>
                  <a:pt x="66445" y="664451"/>
                </a:lnTo>
                <a:cubicBezTo>
                  <a:pt x="29748" y="664451"/>
                  <a:pt x="0" y="634703"/>
                  <a:pt x="0" y="598006"/>
                </a:cubicBezTo>
                <a:lnTo>
                  <a:pt x="0" y="66445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67086" tIns="51211" rIns="67086" bIns="51211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dirty="0">
                <a:latin typeface="Cambria" panose="02040503050406030204" pitchFamily="18" charset="0"/>
              </a:rPr>
              <a:t>Готовность ППЭ</a:t>
            </a:r>
            <a:endParaRPr lang="ru-RU" sz="2400" b="1" kern="1200" dirty="0">
              <a:latin typeface="Cambria" panose="0204050305040603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909188" y="2735073"/>
            <a:ext cx="4153500" cy="129614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0" tIns="15240" rIns="0" bIns="15240" numCol="1" spcCol="1270" anchor="ctr" anchorCtr="0">
            <a:noAutofit/>
          </a:bodyPr>
          <a:lstStyle/>
          <a:p>
            <a:pPr marL="177800"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>
                <a:latin typeface="Cambria" panose="02040503050406030204" pitchFamily="18" charset="0"/>
              </a:rPr>
              <a:t>Соответствие ППЭ требованиям, установленным Порядком, готовность (работоспособность, сохранность) оборудования ППЭ.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4204" y="4843808"/>
            <a:ext cx="1757784" cy="997864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34" name="Полилиния 33"/>
          <p:cNvSpPr/>
          <p:nvPr/>
        </p:nvSpPr>
        <p:spPr>
          <a:xfrm>
            <a:off x="811056" y="2880857"/>
            <a:ext cx="1284075" cy="530471"/>
          </a:xfrm>
          <a:custGeom>
            <a:avLst/>
            <a:gdLst>
              <a:gd name="connsiteX0" fmla="*/ 0 w 2055390"/>
              <a:gd name="connsiteY0" fmla="*/ 0 h 250502"/>
              <a:gd name="connsiteX1" fmla="*/ 2055390 w 2055390"/>
              <a:gd name="connsiteY1" fmla="*/ 0 h 250502"/>
              <a:gd name="connsiteX2" fmla="*/ 2055390 w 2055390"/>
              <a:gd name="connsiteY2" fmla="*/ 250502 h 250502"/>
              <a:gd name="connsiteX3" fmla="*/ 0 w 2055390"/>
              <a:gd name="connsiteY3" fmla="*/ 250502 h 250502"/>
              <a:gd name="connsiteX4" fmla="*/ 0 w 2055390"/>
              <a:gd name="connsiteY4" fmla="*/ 0 h 25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5390" h="250502">
                <a:moveTo>
                  <a:pt x="0" y="0"/>
                </a:moveTo>
                <a:lnTo>
                  <a:pt x="2055390" y="0"/>
                </a:lnTo>
                <a:lnTo>
                  <a:pt x="2055390" y="250502"/>
                </a:lnTo>
                <a:lnTo>
                  <a:pt x="0" y="25050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5240" rIns="0" bIns="152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bg1"/>
                </a:solidFill>
                <a:latin typeface="Cambria" panose="02040503050406030204" pitchFamily="18" charset="0"/>
              </a:rPr>
              <a:t>Не позднее, чем за 2 дня</a:t>
            </a:r>
            <a:endParaRPr lang="ru-RU" sz="1600" b="1" kern="12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909187" y="5297893"/>
            <a:ext cx="4134873" cy="9140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0" tIns="15240" rIns="0" bIns="15240" numCol="1" spcCol="1270" anchor="ctr" anchorCtr="0">
            <a:noAutofit/>
          </a:bodyPr>
          <a:lstStyle/>
          <a:p>
            <a:pPr marL="177800"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>
                <a:latin typeface="Cambria" panose="02040503050406030204" pitchFamily="18" charset="0"/>
              </a:rPr>
              <a:t>Готовность ППЭ к </a:t>
            </a:r>
            <a:r>
              <a:rPr lang="ru-RU" sz="1600" dirty="0" smtClean="0">
                <a:latin typeface="Cambria" panose="02040503050406030204" pitchFamily="18" charset="0"/>
              </a:rPr>
              <a:t>ГИА</a:t>
            </a:r>
            <a:endParaRPr lang="ru-RU" sz="1600" kern="1200" dirty="0">
              <a:latin typeface="Cambria" panose="02040503050406030204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909188" y="4560185"/>
            <a:ext cx="4153500" cy="87116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15240" rIns="0" bIns="152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</a:pPr>
            <a:r>
              <a:rPr lang="ru-RU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Руководителем ППЭ и 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</a:pPr>
            <a:r>
              <a:rPr lang="ru-RU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руководителем ОО, на базе которого организован ППЭ</a:t>
            </a:r>
          </a:p>
        </p:txBody>
      </p:sp>
      <p:sp>
        <p:nvSpPr>
          <p:cNvPr id="45" name="Полилиния 44"/>
          <p:cNvSpPr/>
          <p:nvPr/>
        </p:nvSpPr>
        <p:spPr>
          <a:xfrm>
            <a:off x="774112" y="5085184"/>
            <a:ext cx="1357961" cy="515112"/>
          </a:xfrm>
          <a:custGeom>
            <a:avLst/>
            <a:gdLst>
              <a:gd name="connsiteX0" fmla="*/ 0 w 2055390"/>
              <a:gd name="connsiteY0" fmla="*/ 0 h 250502"/>
              <a:gd name="connsiteX1" fmla="*/ 2055390 w 2055390"/>
              <a:gd name="connsiteY1" fmla="*/ 0 h 250502"/>
              <a:gd name="connsiteX2" fmla="*/ 2055390 w 2055390"/>
              <a:gd name="connsiteY2" fmla="*/ 250502 h 250502"/>
              <a:gd name="connsiteX3" fmla="*/ 0 w 2055390"/>
              <a:gd name="connsiteY3" fmla="*/ 250502 h 250502"/>
              <a:gd name="connsiteX4" fmla="*/ 0 w 2055390"/>
              <a:gd name="connsiteY4" fmla="*/ 0 h 25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5390" h="250502">
                <a:moveTo>
                  <a:pt x="0" y="0"/>
                </a:moveTo>
                <a:lnTo>
                  <a:pt x="2055390" y="0"/>
                </a:lnTo>
                <a:lnTo>
                  <a:pt x="2055390" y="250502"/>
                </a:lnTo>
                <a:lnTo>
                  <a:pt x="0" y="25050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5240" rIns="0" bIns="152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>
                <a:solidFill>
                  <a:schemeClr val="bg1"/>
                </a:solidFill>
                <a:latin typeface="Cambria" panose="02040503050406030204" pitchFamily="18" charset="0"/>
              </a:rPr>
              <a:t>Не позднее, чем за 1 день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909188" y="2363219"/>
            <a:ext cx="4153500" cy="56788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15240" rIns="0" bIns="152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Член </a:t>
            </a:r>
            <a:r>
              <a:rPr lang="ru-RU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ГЭК</a:t>
            </a:r>
            <a:endParaRPr lang="ru-RU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3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/>
          <a:lstStyle/>
          <a:p>
            <a:pPr algn="r"/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</a:rPr>
              <a:t>Содержание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5145279"/>
              </p:ext>
            </p:extLst>
          </p:nvPr>
        </p:nvGraphicFramePr>
        <p:xfrm>
          <a:off x="467544" y="1628800"/>
          <a:ext cx="822960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7" name="Picture 3" descr="C:\Users\косатюк_п\Documents\ГИА-11\Обучение специалистов ППЭ\moodle\для moodle\картинки\images (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55111"/>
            <a:ext cx="432048" cy="49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косатюк_п\Documents\ГИА-11\Обучение специалистов ППЭ\moodle\для moodle\картинки\images (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67" y="2503183"/>
            <a:ext cx="432048" cy="49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косатюк_п\Documents\ГИА-11\Обучение специалистов ППЭ\moodle\для moodle\картинки\images (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256" y="3149352"/>
            <a:ext cx="432048" cy="49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31227" y="3005591"/>
            <a:ext cx="1444429" cy="1976467"/>
            <a:chOff x="179512" y="2996952"/>
            <a:chExt cx="1152128" cy="1536171"/>
          </a:xfrm>
        </p:grpSpPr>
        <p:pic>
          <p:nvPicPr>
            <p:cNvPr id="14" name="Picture 2" descr="C:\Users\косатюк_п\Documents\ГИА-11\Обучение специалистов ППЭ\moodle\для moodle\картинки\3d-chelovechek-03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533" b="90000" l="5481" r="89985">
                          <a14:foregroundMark x1="38400" y1="7044" x2="20178" y2="35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996952"/>
              <a:ext cx="1152128" cy="1536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 descr="C:\Users\косатюк_п\Documents\ГИА-11\Обучение специалистов ППЭ\moodle\для moodle\картинки\images (1)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99010">
              <a:off x="286181" y="3082380"/>
              <a:ext cx="328029" cy="374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7714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43608" y="181971"/>
            <a:ext cx="7941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Доставка экзаменационных материалов в ППЭ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251522" y="2259112"/>
            <a:ext cx="8624599" cy="2970088"/>
            <a:chOff x="179512" y="2361946"/>
            <a:chExt cx="8805665" cy="2970088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6549718" y="2361946"/>
              <a:ext cx="2435459" cy="297008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endParaRPr lang="ru-RU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endParaRPr>
            </a:p>
            <a:p>
              <a:pPr algn="ctr"/>
              <a:r>
                <a:rPr lang="ru-RU" b="1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</a:rPr>
                <a:t>ППЭ</a:t>
              </a: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179512" y="2361946"/>
              <a:ext cx="2573189" cy="297008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ru-RU" b="1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</a:rPr>
                <a:t>Экзаменационные материалы</a:t>
              </a:r>
            </a:p>
            <a:p>
              <a:pPr algn="ctr"/>
              <a:r>
                <a:rPr lang="ru-RU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</a:rPr>
                <a:t> </a:t>
              </a: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2411759" y="2464540"/>
              <a:ext cx="4392488" cy="1355086"/>
            </a:xfrm>
            <a:custGeom>
              <a:avLst/>
              <a:gdLst>
                <a:gd name="connsiteX0" fmla="*/ 0 w 2828282"/>
                <a:gd name="connsiteY0" fmla="*/ 0 h 1131312"/>
                <a:gd name="connsiteX1" fmla="*/ 2262626 w 2828282"/>
                <a:gd name="connsiteY1" fmla="*/ 0 h 1131312"/>
                <a:gd name="connsiteX2" fmla="*/ 2828282 w 2828282"/>
                <a:gd name="connsiteY2" fmla="*/ 565656 h 1131312"/>
                <a:gd name="connsiteX3" fmla="*/ 2262626 w 2828282"/>
                <a:gd name="connsiteY3" fmla="*/ 1131312 h 1131312"/>
                <a:gd name="connsiteX4" fmla="*/ 0 w 2828282"/>
                <a:gd name="connsiteY4" fmla="*/ 1131312 h 1131312"/>
                <a:gd name="connsiteX5" fmla="*/ 565656 w 2828282"/>
                <a:gd name="connsiteY5" fmla="*/ 565656 h 1131312"/>
                <a:gd name="connsiteX6" fmla="*/ 0 w 2828282"/>
                <a:gd name="connsiteY6" fmla="*/ 0 h 113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8282" h="1131312">
                  <a:moveTo>
                    <a:pt x="0" y="0"/>
                  </a:moveTo>
                  <a:lnTo>
                    <a:pt x="2262626" y="0"/>
                  </a:lnTo>
                  <a:lnTo>
                    <a:pt x="2828282" y="565656"/>
                  </a:lnTo>
                  <a:lnTo>
                    <a:pt x="2262626" y="1131312"/>
                  </a:lnTo>
                  <a:lnTo>
                    <a:pt x="0" y="1131312"/>
                  </a:lnTo>
                  <a:lnTo>
                    <a:pt x="565656" y="56565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585976" tIns="10160" rIns="565656" bIns="10160" numCol="1" spcCol="1270" anchor="ctr" anchorCtr="0">
              <a:noAutofit/>
            </a:bodyPr>
            <a:lstStyle/>
            <a:p>
              <a:pPr lvl="0" indent="449263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>
                  <a:latin typeface="Cambria" panose="02040503050406030204" pitchFamily="18" charset="0"/>
                </a:rPr>
                <a:t>Членами</a:t>
              </a:r>
              <a:endParaRPr lang="ru-RU" kern="1200" dirty="0">
                <a:latin typeface="Cambria" panose="02040503050406030204" pitchFamily="18" charset="0"/>
              </a:endParaRPr>
            </a:p>
            <a:p>
              <a:pPr lvl="0" indent="449263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>
                  <a:latin typeface="Cambria" panose="02040503050406030204" pitchFamily="18" charset="0"/>
                </a:rPr>
                <a:t>ГЭК</a:t>
              </a:r>
            </a:p>
          </p:txBody>
        </p:sp>
        <p:pic>
          <p:nvPicPr>
            <p:cNvPr id="5125" name="Picture 5" descr="C:\Users\косатюк_п\Documents\ГИА-11\Обучение специалистов ППЭ\moodle\для moodle\картинки\logistiqu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28711" y1="16602" x2="28320" y2="12891"/>
                          <a14:foregroundMark x1="30078" y1="13281" x2="30078" y2="11328"/>
                          <a14:foregroundMark x1="26172" y1="12109" x2="27734" y2="10547"/>
                          <a14:foregroundMark x1="28906" y1="10938" x2="34180" y2="11914"/>
                          <a14:foregroundMark x1="29688" y1="11133" x2="29883" y2="9961"/>
                          <a14:foregroundMark x1="35352" y1="83008" x2="45898" y2="83008"/>
                          <a14:foregroundMark x1="38477" y1="79492" x2="60938" y2="80078"/>
                          <a14:foregroundMark x1="37500" y1="65820" x2="49023" y2="77734"/>
                          <a14:foregroundMark x1="38672" y1="59766" x2="58789" y2="78711"/>
                          <a14:foregroundMark x1="70703" y1="83789" x2="76563" y2="83789"/>
                          <a14:foregroundMark x1="56250" y1="74023" x2="40820" y2="49023"/>
                          <a14:foregroundMark x1="47461" y1="38086" x2="36328" y2="33789"/>
                          <a14:foregroundMark x1="19336" y1="23828" x2="25586" y2="79883"/>
                          <a14:foregroundMark x1="26758" y1="78906" x2="28320" y2="85156"/>
                          <a14:foregroundMark x1="27344" y1="85938" x2="39453" y2="85938"/>
                          <a14:foregroundMark x1="30664" y1="85156" x2="24414" y2="83203"/>
                          <a14:foregroundMark x1="36914" y1="32617" x2="36914" y2="32617"/>
                          <a14:foregroundMark x1="23242" y1="19727" x2="16602" y2="12891"/>
                          <a14:foregroundMark x1="23438" y1="14258" x2="22852" y2="11328"/>
                          <a14:foregroundMark x1="20117" y1="20313" x2="14648" y2="20117"/>
                          <a14:foregroundMark x1="20703" y1="22070" x2="15820" y2="23633"/>
                          <a14:foregroundMark x1="34180" y1="15625" x2="37109" y2="11523"/>
                          <a14:foregroundMark x1="31641" y1="13672" x2="33008" y2="101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4005064"/>
              <a:ext cx="1225650" cy="1309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Полилиния 10"/>
            <p:cNvSpPr/>
            <p:nvPr/>
          </p:nvSpPr>
          <p:spPr>
            <a:xfrm>
              <a:off x="2411761" y="3940402"/>
              <a:ext cx="4392486" cy="1309210"/>
            </a:xfrm>
            <a:custGeom>
              <a:avLst/>
              <a:gdLst>
                <a:gd name="connsiteX0" fmla="*/ 0 w 2828282"/>
                <a:gd name="connsiteY0" fmla="*/ 0 h 1131312"/>
                <a:gd name="connsiteX1" fmla="*/ 2262626 w 2828282"/>
                <a:gd name="connsiteY1" fmla="*/ 0 h 1131312"/>
                <a:gd name="connsiteX2" fmla="*/ 2828282 w 2828282"/>
                <a:gd name="connsiteY2" fmla="*/ 565656 h 1131312"/>
                <a:gd name="connsiteX3" fmla="*/ 2262626 w 2828282"/>
                <a:gd name="connsiteY3" fmla="*/ 1131312 h 1131312"/>
                <a:gd name="connsiteX4" fmla="*/ 0 w 2828282"/>
                <a:gd name="connsiteY4" fmla="*/ 1131312 h 1131312"/>
                <a:gd name="connsiteX5" fmla="*/ 565656 w 2828282"/>
                <a:gd name="connsiteY5" fmla="*/ 565656 h 1131312"/>
                <a:gd name="connsiteX6" fmla="*/ 0 w 2828282"/>
                <a:gd name="connsiteY6" fmla="*/ 0 h 113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8282" h="1131312">
                  <a:moveTo>
                    <a:pt x="0" y="0"/>
                  </a:moveTo>
                  <a:lnTo>
                    <a:pt x="2262626" y="0"/>
                  </a:lnTo>
                  <a:lnTo>
                    <a:pt x="2828282" y="565656"/>
                  </a:lnTo>
                  <a:lnTo>
                    <a:pt x="2262626" y="1131312"/>
                  </a:lnTo>
                  <a:lnTo>
                    <a:pt x="0" y="1131312"/>
                  </a:lnTo>
                  <a:lnTo>
                    <a:pt x="565656" y="56565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585976" tIns="10160" rIns="565656" bIns="10160" numCol="1" spcCol="1270" anchor="ctr" anchorCtr="0">
              <a:noAutofit/>
            </a:bodyPr>
            <a:lstStyle/>
            <a:p>
              <a:pPr indent="35560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>
                  <a:latin typeface="Cambria" panose="02040503050406030204" pitchFamily="18" charset="0"/>
                </a:rPr>
                <a:t>Сотрудниками</a:t>
              </a:r>
            </a:p>
            <a:p>
              <a:pPr indent="35560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>
                  <a:latin typeface="Cambria" panose="02040503050406030204" pitchFamily="18" charset="0"/>
                </a:rPr>
                <a:t>управления</a:t>
              </a:r>
            </a:p>
            <a:p>
              <a:pPr indent="35560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>
                  <a:latin typeface="Cambria" panose="02040503050406030204" pitchFamily="18" charset="0"/>
                </a:rPr>
                <a:t>специальной связи </a:t>
              </a:r>
            </a:p>
          </p:txBody>
        </p:sp>
        <p:pic>
          <p:nvPicPr>
            <p:cNvPr id="5129" name="Picture 9" descr="C:\Users\косатюк_п\Documents\ГИА-11\Обучение специалистов ППЭ\moodle\для moodle\картинки\logistiqu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203" b="89844" l="9961" r="89844">
                          <a14:foregroundMark x1="32031" y1="21875" x2="30469" y2="12109"/>
                          <a14:foregroundMark x1="27734" y1="16406" x2="27344" y2="11914"/>
                          <a14:foregroundMark x1="24805" y1="13867" x2="25781" y2="10352"/>
                          <a14:foregroundMark x1="30078" y1="12109" x2="29492" y2="8594"/>
                          <a14:foregroundMark x1="33984" y1="14063" x2="34375" y2="8203"/>
                          <a14:foregroundMark x1="23828" y1="17969" x2="15625" y2="12109"/>
                          <a14:foregroundMark x1="23242" y1="22852" x2="15039" y2="20898"/>
                          <a14:foregroundMark x1="21289" y1="28125" x2="16602" y2="29883"/>
                          <a14:foregroundMark x1="24805" y1="30859" x2="21289" y2="34570"/>
                          <a14:foregroundMark x1="20313" y1="25977" x2="13477" y2="23438"/>
                          <a14:foregroundMark x1="34375" y1="16406" x2="37109" y2="10352"/>
                          <a14:foregroundMark x1="35742" y1="19531" x2="45313" y2="17383"/>
                          <a14:foregroundMark x1="36914" y1="27148" x2="43555" y2="29297"/>
                          <a14:foregroundMark x1="37695" y1="19336" x2="40820" y2="12305"/>
                          <a14:foregroundMark x1="37305" y1="21875" x2="49414" y2="26563"/>
                          <a14:foregroundMark x1="34180" y1="30664" x2="41406" y2="34766"/>
                          <a14:foregroundMark x1="37500" y1="51953" x2="49805" y2="50391"/>
                          <a14:foregroundMark x1="38281" y1="65820" x2="56250" y2="64453"/>
                          <a14:foregroundMark x1="35352" y1="71875" x2="64063" y2="74023"/>
                          <a14:foregroundMark x1="68164" y1="84570" x2="84961" y2="85547"/>
                          <a14:foregroundMark x1="45117" y1="86914" x2="23242" y2="83203"/>
                          <a14:foregroundMark x1="26758" y1="78516" x2="23828" y2="81641"/>
                          <a14:foregroundMark x1="24609" y1="65039" x2="24805" y2="76953"/>
                          <a14:foregroundMark x1="17578" y1="33203" x2="26953" y2="83398"/>
                          <a14:foregroundMark x1="74023" y1="83008" x2="81250" y2="74805"/>
                          <a14:foregroundMark x1="82227" y1="73633" x2="85742" y2="68555"/>
                          <a14:foregroundMark x1="85547" y1="63672" x2="69141" y2="36523"/>
                          <a14:foregroundMark x1="76172" y1="43359" x2="68555" y2="37695"/>
                          <a14:foregroundMark x1="64063" y1="36914" x2="62305" y2="32617"/>
                          <a14:foregroundMark x1="66992" y1="35938" x2="66602" y2="330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1931" y="3855870"/>
              <a:ext cx="1337916" cy="1309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0" name="Picture 1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53" b="89474" l="3604" r="9819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265" y="3700462"/>
              <a:ext cx="1464742" cy="1253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6" name="Picture 6" descr="C:\Users\косатюк_п\Documents\ГИА-11\Обучение специалистов ППЭ\moodle\для moodle\картинки\chelovechek-s-konvertom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000" b="100000" l="1000" r="100000">
                          <a14:foregroundMark x1="41667" y1="9667" x2="43000" y2="10333"/>
                          <a14:foregroundMark x1="37667" y1="12000" x2="39333" y2="10667"/>
                          <a14:foregroundMark x1="66000" y1="83333" x2="73333" y2="78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014" y="2482810"/>
              <a:ext cx="1323050" cy="1383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Скругленный прямоугольник 1"/>
          <p:cNvSpPr/>
          <p:nvPr/>
        </p:nvSpPr>
        <p:spPr>
          <a:xfrm>
            <a:off x="481902" y="5481228"/>
            <a:ext cx="8185199" cy="104411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Руководитель ППЭ до начала экзамена организует автоматизированное распределение участников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ГИА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и организаторов по аудиториям</a:t>
            </a:r>
          </a:p>
        </p:txBody>
      </p:sp>
      <p:pic>
        <p:nvPicPr>
          <p:cNvPr id="3074" name="Picture 2" descr="C:\Users\косатюк_п\Documents\ГИА-11\Обучение специалистов ППЭ\moodle\для moodle\картинки\d1.gif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724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123" y="3423880"/>
            <a:ext cx="2442997" cy="178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олилиния 14"/>
          <p:cNvSpPr/>
          <p:nvPr/>
        </p:nvSpPr>
        <p:spPr>
          <a:xfrm>
            <a:off x="251522" y="1556793"/>
            <a:ext cx="8624598" cy="595582"/>
          </a:xfrm>
          <a:custGeom>
            <a:avLst/>
            <a:gdLst>
              <a:gd name="connsiteX0" fmla="*/ 0 w 4942582"/>
              <a:gd name="connsiteY0" fmla="*/ 66445 h 664451"/>
              <a:gd name="connsiteX1" fmla="*/ 66445 w 4942582"/>
              <a:gd name="connsiteY1" fmla="*/ 0 h 664451"/>
              <a:gd name="connsiteX2" fmla="*/ 4876137 w 4942582"/>
              <a:gd name="connsiteY2" fmla="*/ 0 h 664451"/>
              <a:gd name="connsiteX3" fmla="*/ 4942582 w 4942582"/>
              <a:gd name="connsiteY3" fmla="*/ 66445 h 664451"/>
              <a:gd name="connsiteX4" fmla="*/ 4942582 w 4942582"/>
              <a:gd name="connsiteY4" fmla="*/ 598006 h 664451"/>
              <a:gd name="connsiteX5" fmla="*/ 4876137 w 4942582"/>
              <a:gd name="connsiteY5" fmla="*/ 664451 h 664451"/>
              <a:gd name="connsiteX6" fmla="*/ 66445 w 4942582"/>
              <a:gd name="connsiteY6" fmla="*/ 664451 h 664451"/>
              <a:gd name="connsiteX7" fmla="*/ 0 w 4942582"/>
              <a:gd name="connsiteY7" fmla="*/ 598006 h 664451"/>
              <a:gd name="connsiteX8" fmla="*/ 0 w 4942582"/>
              <a:gd name="connsiteY8" fmla="*/ 66445 h 664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42582" h="664451">
                <a:moveTo>
                  <a:pt x="0" y="66445"/>
                </a:moveTo>
                <a:cubicBezTo>
                  <a:pt x="0" y="29748"/>
                  <a:pt x="29748" y="0"/>
                  <a:pt x="66445" y="0"/>
                </a:cubicBezTo>
                <a:lnTo>
                  <a:pt x="4876137" y="0"/>
                </a:lnTo>
                <a:cubicBezTo>
                  <a:pt x="4912834" y="0"/>
                  <a:pt x="4942582" y="29748"/>
                  <a:pt x="4942582" y="66445"/>
                </a:cubicBezTo>
                <a:lnTo>
                  <a:pt x="4942582" y="598006"/>
                </a:lnTo>
                <a:cubicBezTo>
                  <a:pt x="4942582" y="634703"/>
                  <a:pt x="4912834" y="664451"/>
                  <a:pt x="4876137" y="664451"/>
                </a:cubicBezTo>
                <a:lnTo>
                  <a:pt x="66445" y="664451"/>
                </a:lnTo>
                <a:cubicBezTo>
                  <a:pt x="29748" y="664451"/>
                  <a:pt x="0" y="634703"/>
                  <a:pt x="0" y="598006"/>
                </a:cubicBezTo>
                <a:lnTo>
                  <a:pt x="0" y="66445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67086" tIns="51211" rIns="67086" bIns="51211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dirty="0">
                <a:latin typeface="Cambria" panose="02040503050406030204" pitchFamily="18" charset="0"/>
              </a:rPr>
              <a:t>В день проведения экзамена</a:t>
            </a:r>
            <a:endParaRPr lang="ru-RU" sz="2400" b="1" kern="12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59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43608" y="181971"/>
            <a:ext cx="7941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Вход лиц, привлекаемых к проведению </a:t>
            </a:r>
            <a: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ГИА</a:t>
            </a:r>
            <a:endParaRPr lang="ru-RU" sz="36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83768" y="1929752"/>
            <a:ext cx="2016224" cy="34536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0800000" scaled="1"/>
            <a:tileRect/>
          </a:gra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Cambria" panose="02040503050406030204" pitchFamily="18" charset="0"/>
              </a:rPr>
              <a:t>Руководитель ОО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503" y="1556793"/>
            <a:ext cx="1368151" cy="1260139"/>
          </a:xfrm>
          <a:prstGeom prst="roundRect">
            <a:avLst>
              <a:gd name="adj" fmla="val 9485"/>
            </a:avLst>
          </a:prstGeom>
          <a:solidFill>
            <a:srgbClr val="00B050"/>
          </a:solidFill>
          <a:ln>
            <a:solidFill>
              <a:srgbClr val="006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Не позднее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7:45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83768" y="1556792"/>
            <a:ext cx="2016224" cy="37295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0800000" scaled="1"/>
            <a:tileRect/>
          </a:gra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Cambria" panose="02040503050406030204" pitchFamily="18" charset="0"/>
              </a:rPr>
              <a:t>Руководитель ППЭ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96136" y="1556792"/>
            <a:ext cx="3189040" cy="86409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0" scaled="1"/>
            <a:tileRect/>
          </a:gra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Cambria" panose="02040503050406030204" pitchFamily="18" charset="0"/>
              </a:rPr>
              <a:t>Назначить ответственного за регистрацию лиц, привлекаемых к проведению </a:t>
            </a:r>
            <a:r>
              <a:rPr lang="ru-RU" sz="1400" dirty="0" smtClean="0">
                <a:latin typeface="Cambria" panose="02040503050406030204" pitchFamily="18" charset="0"/>
              </a:rPr>
              <a:t>ГИА </a:t>
            </a:r>
            <a:r>
              <a:rPr lang="ru-RU" sz="1400" dirty="0">
                <a:latin typeface="Cambria" panose="02040503050406030204" pitchFamily="18" charset="0"/>
              </a:rPr>
              <a:t>в ППЭ из числа организаторов вне аудитории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107502" y="4221088"/>
            <a:ext cx="8787045" cy="1440160"/>
            <a:chOff x="107502" y="4797152"/>
            <a:chExt cx="8787045" cy="1296144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1547663" y="4797152"/>
              <a:ext cx="3024335" cy="504055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0800000" scaled="1"/>
              <a:tileRect/>
            </a:gradFill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Cambria" panose="02040503050406030204" pitchFamily="18" charset="0"/>
                </a:rPr>
                <a:t>Ответственный организатор вне аудитории</a:t>
              </a:r>
            </a:p>
          </p:txBody>
        </p:sp>
        <p:grpSp>
          <p:nvGrpSpPr>
            <p:cNvPr id="2" name="Группа 1"/>
            <p:cNvGrpSpPr/>
            <p:nvPr/>
          </p:nvGrpSpPr>
          <p:grpSpPr>
            <a:xfrm>
              <a:off x="5016458" y="4797152"/>
              <a:ext cx="3878089" cy="1296144"/>
              <a:chOff x="5155471" y="3158589"/>
              <a:chExt cx="3737010" cy="1529038"/>
            </a:xfrm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5155471" y="3158589"/>
                <a:ext cx="3737010" cy="489647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0" scaled="1"/>
                <a:tileRect/>
              </a:gradFill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dirty="0">
                    <a:latin typeface="Cambria" panose="02040503050406030204" pitchFamily="18" charset="0"/>
                  </a:rPr>
                  <a:t>Проверяют наличие документов у лиц, привлекаемых к проведению </a:t>
                </a:r>
                <a:r>
                  <a:rPr lang="ru-RU" sz="1400" dirty="0" smtClean="0">
                    <a:latin typeface="Cambria" panose="02040503050406030204" pitchFamily="18" charset="0"/>
                  </a:rPr>
                  <a:t>ГИА </a:t>
                </a:r>
                <a:r>
                  <a:rPr lang="ru-RU" sz="1400" dirty="0">
                    <a:latin typeface="Cambria" panose="02040503050406030204" pitchFamily="18" charset="0"/>
                  </a:rPr>
                  <a:t>в ППЭ</a:t>
                </a:r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5155471" y="3672336"/>
                <a:ext cx="3737010" cy="476744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0" scaled="1"/>
                <a:tileRect/>
              </a:gradFill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dirty="0">
                    <a:latin typeface="Cambria" panose="02040503050406030204" pitchFamily="18" charset="0"/>
                  </a:rPr>
                  <a:t>Устанавливают  соответствие личности по предоставленным документам</a:t>
                </a:r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5155471" y="4184264"/>
                <a:ext cx="3737010" cy="503363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0" scaled="1"/>
                <a:tileRect/>
              </a:gradFill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dirty="0">
                    <a:latin typeface="Cambria" panose="02040503050406030204" pitchFamily="18" charset="0"/>
                  </a:rPr>
                  <a:t>Проверяют наличие указанных лиц в списках распределения работников ППЭ</a:t>
                </a:r>
              </a:p>
            </p:txBody>
          </p:sp>
        </p:grpSp>
        <p:sp>
          <p:nvSpPr>
            <p:cNvPr id="21" name="Скругленный прямоугольник 20"/>
            <p:cNvSpPr/>
            <p:nvPr/>
          </p:nvSpPr>
          <p:spPr>
            <a:xfrm>
              <a:off x="1547664" y="5418991"/>
              <a:ext cx="3024334" cy="285462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0800000" scaled="1"/>
              <a:tileRect/>
            </a:gradFill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Cambria" panose="02040503050406030204" pitchFamily="18" charset="0"/>
                </a:rPr>
                <a:t>Сотрудники правопорядка</a:t>
              </a:r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1547663" y="5807798"/>
              <a:ext cx="3024335" cy="285498"/>
            </a:xfrm>
            <a:prstGeom prst="roundRect">
              <a:avLst>
                <a:gd name="adj" fmla="val 10067"/>
              </a:avLst>
            </a:prstGeom>
            <a:gradFill flip="none"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0800000" scaled="1"/>
              <a:tileRect/>
            </a:gradFill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Cambria" panose="02040503050406030204" pitchFamily="18" charset="0"/>
                </a:rPr>
                <a:t>Сотрудники ОВД</a:t>
              </a:r>
            </a:p>
          </p:txBody>
        </p:sp>
        <p:sp>
          <p:nvSpPr>
            <p:cNvPr id="23" name="Нашивка 22"/>
            <p:cNvSpPr/>
            <p:nvPr/>
          </p:nvSpPr>
          <p:spPr>
            <a:xfrm>
              <a:off x="4571999" y="4797153"/>
              <a:ext cx="383547" cy="1296143"/>
            </a:xfrm>
            <a:prstGeom prst="chevron">
              <a:avLst>
                <a:gd name="adj" fmla="val 52100"/>
              </a:avLst>
            </a:prstGeom>
            <a:solidFill>
              <a:schemeClr val="accent1">
                <a:tint val="50000"/>
                <a:satMod val="300000"/>
              </a:schemeClr>
            </a:solidFill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endParaRPr lang="ru-RU" sz="1600" dirty="0">
                <a:solidFill>
                  <a:schemeClr val="tx1"/>
                </a:solidFill>
              </a:endParaRPr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107502" y="4919565"/>
              <a:ext cx="1368152" cy="1030982"/>
            </a:xfrm>
            <a:prstGeom prst="roundRect">
              <a:avLst>
                <a:gd name="adj" fmla="val 8324"/>
              </a:avLst>
            </a:prstGeom>
            <a:solidFill>
              <a:srgbClr val="00B050"/>
            </a:solidFill>
            <a:ln>
              <a:solidFill>
                <a:srgbClr val="0060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</a:rPr>
                <a:t>Не позднее </a:t>
              </a:r>
              <a:r>
                <a:rPr lang="ru-RU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</a:rPr>
                <a:t>8:30</a:t>
              </a:r>
              <a:endPara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endParaRPr>
            </a:p>
          </p:txBody>
        </p:sp>
      </p:grpSp>
      <p:sp>
        <p:nvSpPr>
          <p:cNvPr id="24" name="Скругленный прямоугольник 23"/>
          <p:cNvSpPr/>
          <p:nvPr/>
        </p:nvSpPr>
        <p:spPr>
          <a:xfrm>
            <a:off x="2483768" y="2369966"/>
            <a:ext cx="2088230" cy="44696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0800000" scaled="1"/>
            <a:tileRect/>
          </a:gra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Cambria" panose="02040503050406030204" pitchFamily="18" charset="0"/>
              </a:rPr>
              <a:t>Член ГЭК</a:t>
            </a:r>
            <a:endParaRPr lang="ru-RU" sz="1600" dirty="0">
              <a:latin typeface="Cambria" panose="020405030504060302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796136" y="2420889"/>
            <a:ext cx="3189040" cy="39604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0" scaled="1"/>
            <a:tileRect/>
          </a:gra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Cambria" panose="02040503050406030204" pitchFamily="18" charset="0"/>
              </a:rPr>
              <a:t>Обеспечить доставку экзаменационных материалов в ППЭ</a:t>
            </a:r>
          </a:p>
        </p:txBody>
      </p:sp>
      <p:sp>
        <p:nvSpPr>
          <p:cNvPr id="29" name="Стрелка вправо 28"/>
          <p:cNvSpPr/>
          <p:nvPr/>
        </p:nvSpPr>
        <p:spPr>
          <a:xfrm>
            <a:off x="4534326" y="1556792"/>
            <a:ext cx="279142" cy="396044"/>
          </a:xfrm>
          <a:prstGeom prst="rightArrow">
            <a:avLst>
              <a:gd name="adj1" fmla="val 50523"/>
              <a:gd name="adj2" fmla="val 50000"/>
            </a:avLst>
          </a:prstGeom>
          <a:solidFill>
            <a:schemeClr val="accent1">
              <a:tint val="50000"/>
              <a:satMod val="300000"/>
            </a:schemeClr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0" name="Стрелка вправо 29"/>
          <p:cNvSpPr/>
          <p:nvPr/>
        </p:nvSpPr>
        <p:spPr>
          <a:xfrm>
            <a:off x="5038383" y="2420888"/>
            <a:ext cx="397713" cy="396044"/>
          </a:xfrm>
          <a:prstGeom prst="rightArrow">
            <a:avLst>
              <a:gd name="adj1" fmla="val 50523"/>
              <a:gd name="adj2" fmla="val 50000"/>
            </a:avLst>
          </a:prstGeom>
          <a:solidFill>
            <a:schemeClr val="accent1">
              <a:tint val="50000"/>
              <a:satMod val="300000"/>
            </a:schemeClr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 rot="5400000">
            <a:off x="4872372" y="1473617"/>
            <a:ext cx="768582" cy="886390"/>
          </a:xfrm>
          <a:prstGeom prst="roundRect">
            <a:avLst>
              <a:gd name="adj" fmla="val 11030"/>
            </a:avLst>
          </a:prstGeom>
          <a:solidFill>
            <a:srgbClr val="00B050"/>
          </a:solidFill>
          <a:ln>
            <a:solidFill>
              <a:srgbClr val="006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Не позднее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8:00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547664" y="1556792"/>
            <a:ext cx="864096" cy="1260140"/>
          </a:xfrm>
          <a:prstGeom prst="rect">
            <a:avLst/>
          </a:prstGeom>
          <a:gradFill flip="none" rotWithShape="1">
            <a:gsLst>
              <a:gs pos="2000">
                <a:srgbClr val="DAE7FF"/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0800000" scaled="1"/>
            <a:tileRect/>
          </a:gra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ru-RU" sz="1400" dirty="0">
                <a:latin typeface="Cambria" panose="02040503050406030204" pitchFamily="18" charset="0"/>
              </a:rPr>
              <a:t>Должны явиться в ППЭ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07504" y="2884500"/>
            <a:ext cx="8831571" cy="1228541"/>
            <a:chOff x="107504" y="2920942"/>
            <a:chExt cx="8831571" cy="1228541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107504" y="2961386"/>
              <a:ext cx="1368152" cy="468928"/>
            </a:xfrm>
            <a:prstGeom prst="roundRect">
              <a:avLst>
                <a:gd name="adj" fmla="val 9485"/>
              </a:avLst>
            </a:prstGeom>
            <a:solidFill>
              <a:srgbClr val="00B050"/>
            </a:solidFill>
            <a:ln>
              <a:solidFill>
                <a:srgbClr val="0060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</a:rPr>
                <a:t>Не позднее </a:t>
              </a: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1547664" y="2961386"/>
              <a:ext cx="576064" cy="1188097"/>
            </a:xfrm>
            <a:prstGeom prst="rect">
              <a:avLst/>
            </a:prstGeom>
            <a:gradFill flip="none" rotWithShape="1">
              <a:gsLst>
                <a:gs pos="2000">
                  <a:srgbClr val="DAE7FF"/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0800000" scaled="1"/>
              <a:tileRect/>
            </a:gradFill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ru-RU" sz="1400" dirty="0">
                  <a:latin typeface="Cambria" panose="02040503050406030204" pitchFamily="18" charset="0"/>
                </a:rPr>
                <a:t>Должны явиться в ППЭ</a:t>
              </a:r>
            </a:p>
          </p:txBody>
        </p:sp>
        <p:sp>
          <p:nvSpPr>
            <p:cNvPr id="35" name="Скругленный прямоугольник 34"/>
            <p:cNvSpPr/>
            <p:nvPr/>
          </p:nvSpPr>
          <p:spPr>
            <a:xfrm>
              <a:off x="2202203" y="3465442"/>
              <a:ext cx="3000519" cy="323159"/>
            </a:xfrm>
            <a:prstGeom prst="roundRect">
              <a:avLst>
                <a:gd name="adj" fmla="val 10846"/>
              </a:avLst>
            </a:prstGeom>
            <a:gradFill flip="none"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0800000" scaled="1"/>
              <a:tileRect/>
            </a:gradFill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Cambria" panose="02040503050406030204" pitchFamily="18" charset="0"/>
                </a:rPr>
                <a:t>Организатор вне аудитории</a:t>
              </a:r>
            </a:p>
          </p:txBody>
        </p:sp>
        <p:sp>
          <p:nvSpPr>
            <p:cNvPr id="36" name="Стрелка вправо 35"/>
            <p:cNvSpPr/>
            <p:nvPr/>
          </p:nvSpPr>
          <p:spPr>
            <a:xfrm>
              <a:off x="5242916" y="2961386"/>
              <a:ext cx="250620" cy="396044"/>
            </a:xfrm>
            <a:prstGeom prst="rightArrow">
              <a:avLst>
                <a:gd name="adj1" fmla="val 50523"/>
                <a:gd name="adj2" fmla="val 50000"/>
              </a:avLst>
            </a:prstGeom>
            <a:solidFill>
              <a:schemeClr val="accent1">
                <a:tint val="50000"/>
                <a:satMod val="300000"/>
              </a:schemeClr>
            </a:solidFill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endParaRPr lang="ru-RU" sz="1600" dirty="0">
                <a:solidFill>
                  <a:schemeClr val="tx1"/>
                </a:solidFill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5580113" y="2920942"/>
              <a:ext cx="3358962" cy="63449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0" scaled="1"/>
              <a:tileRect/>
            </a:gradFill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latin typeface="Cambria" panose="02040503050406030204" pitchFamily="18" charset="0"/>
                </a:rPr>
                <a:t>Получить у руководителя ППЭ информацию о назначении ответственных организаторов</a:t>
              </a:r>
            </a:p>
          </p:txBody>
        </p:sp>
        <p:sp>
          <p:nvSpPr>
            <p:cNvPr id="39" name="Скругленный прямоугольник 38"/>
            <p:cNvSpPr/>
            <p:nvPr/>
          </p:nvSpPr>
          <p:spPr>
            <a:xfrm>
              <a:off x="107504" y="3465442"/>
              <a:ext cx="1368152" cy="684041"/>
            </a:xfrm>
            <a:prstGeom prst="roundRect">
              <a:avLst>
                <a:gd name="adj" fmla="val 9485"/>
              </a:avLst>
            </a:prstGeom>
            <a:solidFill>
              <a:srgbClr val="00B050"/>
            </a:solidFill>
            <a:ln>
              <a:solidFill>
                <a:srgbClr val="0060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</a:rPr>
                <a:t> </a:t>
              </a:r>
              <a:r>
                <a:rPr lang="ru-RU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</a:rPr>
                <a:t>8:00</a:t>
              </a:r>
              <a:endPara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endParaRPr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2195736" y="3825483"/>
              <a:ext cx="3000518" cy="324000"/>
            </a:xfrm>
            <a:prstGeom prst="roundRect">
              <a:avLst>
                <a:gd name="adj" fmla="val 10846"/>
              </a:avLst>
            </a:prstGeom>
            <a:gradFill flip="none"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0800000" scaled="1"/>
              <a:tileRect/>
            </a:gradFill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Cambria" panose="02040503050406030204" pitchFamily="18" charset="0"/>
                </a:rPr>
                <a:t>Организатор в аудитории</a:t>
              </a:r>
            </a:p>
          </p:txBody>
        </p:sp>
        <p:sp>
          <p:nvSpPr>
            <p:cNvPr id="42" name="Стрелка вправо 41"/>
            <p:cNvSpPr/>
            <p:nvPr/>
          </p:nvSpPr>
          <p:spPr>
            <a:xfrm>
              <a:off x="5242916" y="3590579"/>
              <a:ext cx="250619" cy="396044"/>
            </a:xfrm>
            <a:prstGeom prst="rightArrow">
              <a:avLst>
                <a:gd name="adj1" fmla="val 50523"/>
                <a:gd name="adj2" fmla="val 50000"/>
              </a:avLst>
            </a:prstGeom>
            <a:solidFill>
              <a:schemeClr val="accent1">
                <a:tint val="50000"/>
                <a:satMod val="300000"/>
              </a:schemeClr>
            </a:solidFill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endParaRPr lang="ru-RU" sz="1600" dirty="0">
                <a:solidFill>
                  <a:schemeClr val="tx1"/>
                </a:solidFill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5580112" y="3627021"/>
              <a:ext cx="3312368" cy="448129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0" scaled="1"/>
              <a:tileRect/>
            </a:gradFill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latin typeface="Cambria" panose="02040503050406030204" pitchFamily="18" charset="0"/>
                </a:rPr>
                <a:t>Зарегистрироваться у ответственного организатора вне аудитории</a:t>
              </a:r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2202204" y="2961386"/>
              <a:ext cx="3000518" cy="468928"/>
            </a:xfrm>
            <a:prstGeom prst="roundRect">
              <a:avLst>
                <a:gd name="adj" fmla="val 10846"/>
              </a:avLst>
            </a:prstGeom>
            <a:gradFill flip="none"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0800000" scaled="1"/>
              <a:tileRect/>
            </a:gradFill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Cambria" panose="02040503050406030204" pitchFamily="18" charset="0"/>
                </a:rPr>
                <a:t>Ответственный организатор вне аудитории</a:t>
              </a:r>
            </a:p>
          </p:txBody>
        </p:sp>
      </p:grpSp>
      <p:sp>
        <p:nvSpPr>
          <p:cNvPr id="38" name="Скругленный прямоугольник 37"/>
          <p:cNvSpPr/>
          <p:nvPr/>
        </p:nvSpPr>
        <p:spPr>
          <a:xfrm>
            <a:off x="107502" y="5904657"/>
            <a:ext cx="1368152" cy="512437"/>
          </a:xfrm>
          <a:prstGeom prst="roundRect">
            <a:avLst>
              <a:gd name="adj" fmla="val 9485"/>
            </a:avLst>
          </a:prstGeom>
          <a:solidFill>
            <a:srgbClr val="00B050"/>
          </a:solidFill>
          <a:ln>
            <a:solidFill>
              <a:srgbClr val="006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В 8:30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547664" y="5904656"/>
            <a:ext cx="1359766" cy="512439"/>
          </a:xfrm>
          <a:prstGeom prst="rect">
            <a:avLst/>
          </a:prstGeom>
          <a:gradFill flip="none" rotWithShape="1">
            <a:gsLst>
              <a:gs pos="2000">
                <a:srgbClr val="DAE7FF"/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0800000" scaled="1"/>
            <a:tileRect/>
          </a:gra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ru-RU" sz="1400" dirty="0">
                <a:latin typeface="Cambria" panose="02040503050406030204" pitchFamily="18" charset="0"/>
              </a:rPr>
              <a:t>Должны явиться в ППЭ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2999733" y="5904657"/>
            <a:ext cx="1572265" cy="504056"/>
          </a:xfrm>
          <a:prstGeom prst="roundRect">
            <a:avLst>
              <a:gd name="adj" fmla="val 10846"/>
            </a:avLst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0800000" scaled="1"/>
            <a:tileRect/>
          </a:gra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Cambria" panose="02040503050406030204" pitchFamily="18" charset="0"/>
              </a:rPr>
              <a:t>Медицинские работники</a:t>
            </a:r>
          </a:p>
        </p:txBody>
      </p:sp>
      <p:sp>
        <p:nvSpPr>
          <p:cNvPr id="46" name="Стрелка вправо 45"/>
          <p:cNvSpPr/>
          <p:nvPr/>
        </p:nvSpPr>
        <p:spPr>
          <a:xfrm>
            <a:off x="4688158" y="5958662"/>
            <a:ext cx="250619" cy="396044"/>
          </a:xfrm>
          <a:prstGeom prst="rightArrow">
            <a:avLst>
              <a:gd name="adj1" fmla="val 50523"/>
              <a:gd name="adj2" fmla="val 50000"/>
            </a:avLst>
          </a:prstGeom>
          <a:solidFill>
            <a:schemeClr val="accent1">
              <a:tint val="50000"/>
              <a:satMod val="300000"/>
            </a:schemeClr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016459" y="5857776"/>
            <a:ext cx="3876022" cy="66756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0" scaled="1"/>
            <a:tileRect/>
          </a:gra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Cambria" panose="02040503050406030204" pitchFamily="18" charset="0"/>
              </a:rPr>
              <a:t>Зарегистрироваться у ответственного организатора вне аудитории, уполномоченного руководителем ППЭ</a:t>
            </a:r>
          </a:p>
        </p:txBody>
      </p:sp>
    </p:spTree>
    <p:extLst>
      <p:ext uri="{BB962C8B-B14F-4D97-AF65-F5344CB8AC3E}">
        <p14:creationId xmlns:p14="http://schemas.microsoft.com/office/powerpoint/2010/main" val="355236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43608" y="181971"/>
            <a:ext cx="7941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Вход участников в ППЭ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179512" y="1988840"/>
            <a:ext cx="8810379" cy="2869356"/>
            <a:chOff x="179512" y="2132855"/>
            <a:chExt cx="8810379" cy="3017827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911733" y="2132856"/>
              <a:ext cx="2869475" cy="108012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229564" tIns="229564" rIns="229564" bIns="229564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</a:rPr>
                <a:t> наличие у участника документа, удостоверяющего его личность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915553" y="3861048"/>
              <a:ext cx="2869475" cy="114116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229564" tIns="229564" rIns="229564" bIns="229564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</a:rPr>
                <a:t>наличие участника в списках распределения в данный ППЭ</a:t>
              </a: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4812290" y="3288360"/>
              <a:ext cx="1081257" cy="498701"/>
            </a:xfrm>
            <a:custGeom>
              <a:avLst/>
              <a:gdLst>
                <a:gd name="connsiteX0" fmla="*/ 0 w 470907"/>
                <a:gd name="connsiteY0" fmla="*/ 110174 h 550872"/>
                <a:gd name="connsiteX1" fmla="*/ 235454 w 470907"/>
                <a:gd name="connsiteY1" fmla="*/ 110174 h 550872"/>
                <a:gd name="connsiteX2" fmla="*/ 235454 w 470907"/>
                <a:gd name="connsiteY2" fmla="*/ 0 h 550872"/>
                <a:gd name="connsiteX3" fmla="*/ 470907 w 470907"/>
                <a:gd name="connsiteY3" fmla="*/ 275436 h 550872"/>
                <a:gd name="connsiteX4" fmla="*/ 235454 w 470907"/>
                <a:gd name="connsiteY4" fmla="*/ 550872 h 550872"/>
                <a:gd name="connsiteX5" fmla="*/ 235454 w 470907"/>
                <a:gd name="connsiteY5" fmla="*/ 440698 h 550872"/>
                <a:gd name="connsiteX6" fmla="*/ 0 w 470907"/>
                <a:gd name="connsiteY6" fmla="*/ 440698 h 550872"/>
                <a:gd name="connsiteX7" fmla="*/ 0 w 470907"/>
                <a:gd name="connsiteY7" fmla="*/ 110174 h 550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0907" h="550872">
                  <a:moveTo>
                    <a:pt x="0" y="110174"/>
                  </a:moveTo>
                  <a:lnTo>
                    <a:pt x="235454" y="110174"/>
                  </a:lnTo>
                  <a:lnTo>
                    <a:pt x="235454" y="0"/>
                  </a:lnTo>
                  <a:lnTo>
                    <a:pt x="470907" y="275436"/>
                  </a:lnTo>
                  <a:lnTo>
                    <a:pt x="235454" y="550872"/>
                  </a:lnTo>
                  <a:lnTo>
                    <a:pt x="235454" y="440698"/>
                  </a:lnTo>
                  <a:lnTo>
                    <a:pt x="0" y="440698"/>
                  </a:lnTo>
                  <a:lnTo>
                    <a:pt x="0" y="11017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0" tIns="110174" rIns="141272" bIns="110174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800" kern="1200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5893547" y="2132855"/>
              <a:ext cx="3096344" cy="3017827"/>
            </a:xfrm>
            <a:custGeom>
              <a:avLst/>
              <a:gdLst>
                <a:gd name="connsiteX0" fmla="*/ 0 w 2961679"/>
                <a:gd name="connsiteY0" fmla="*/ 1480840 h 2961679"/>
                <a:gd name="connsiteX1" fmla="*/ 1480840 w 2961679"/>
                <a:gd name="connsiteY1" fmla="*/ 0 h 2961679"/>
                <a:gd name="connsiteX2" fmla="*/ 2961680 w 2961679"/>
                <a:gd name="connsiteY2" fmla="*/ 1480840 h 2961679"/>
                <a:gd name="connsiteX3" fmla="*/ 1480840 w 2961679"/>
                <a:gd name="connsiteY3" fmla="*/ 2961680 h 2961679"/>
                <a:gd name="connsiteX4" fmla="*/ 0 w 2961679"/>
                <a:gd name="connsiteY4" fmla="*/ 1480840 h 2961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1679" h="2961679">
                  <a:moveTo>
                    <a:pt x="0" y="1480840"/>
                  </a:moveTo>
                  <a:cubicBezTo>
                    <a:pt x="0" y="662995"/>
                    <a:pt x="662995" y="0"/>
                    <a:pt x="1480840" y="0"/>
                  </a:cubicBezTo>
                  <a:cubicBezTo>
                    <a:pt x="2298685" y="0"/>
                    <a:pt x="2961680" y="662995"/>
                    <a:pt x="2961680" y="1480840"/>
                  </a:cubicBezTo>
                  <a:cubicBezTo>
                    <a:pt x="2961680" y="2298685"/>
                    <a:pt x="2298685" y="2961680"/>
                    <a:pt x="1480840" y="2961680"/>
                  </a:cubicBezTo>
                  <a:cubicBezTo>
                    <a:pt x="662995" y="2961680"/>
                    <a:pt x="0" y="2298685"/>
                    <a:pt x="0" y="1480840"/>
                  </a:cubicBez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475638" tIns="475638" rIns="475638" bIns="475638" numCol="1" spcCol="1270" anchor="t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</a:rPr>
                <a:t>Допуск участников </a:t>
              </a:r>
              <a:r>
                <a:rPr lang="ru-RU" sz="2800" b="1" kern="1200" dirty="0" smtClean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</a:rPr>
                <a:t>ГИА </a:t>
              </a:r>
              <a:r>
                <a:rPr lang="ru-RU" sz="2800" b="1" kern="1200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</a:rPr>
                <a:t>в ППЭ </a:t>
              </a:r>
            </a:p>
          </p:txBody>
        </p:sp>
        <p:pic>
          <p:nvPicPr>
            <p:cNvPr id="1027" name="Picture 3" descr="C:\Users\косатюк_п\Documents\ГИА-11\Обучение специалистов ППЭ\moodle\для moodle\картинки\sondage-800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7625" l="0" r="100000">
                          <a14:foregroundMark x1="33000" y1="89000" x2="14250" y2="375"/>
                          <a14:foregroundMark x1="12500" y1="86500" x2="77375" y2="750"/>
                          <a14:foregroundMark x1="18500" y1="12250" x2="78125" y2="83500"/>
                          <a14:foregroundMark x1="28750" y1="70750" x2="77750" y2="52375"/>
                          <a14:foregroundMark x1="63625" y1="26375" x2="57750" y2="51500"/>
                          <a14:foregroundMark x1="51250" y1="38250" x2="30375" y2="16125"/>
                          <a14:foregroundMark x1="59375" y1="21250" x2="30375" y2="20000"/>
                          <a14:foregroundMark x1="29500" y1="80125" x2="69250" y2="91625"/>
                          <a14:foregroundMark x1="34250" y1="92000" x2="8250" y2="898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3773040"/>
              <a:ext cx="1281618" cy="1281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Скругленный прямоугольник 15"/>
            <p:cNvSpPr/>
            <p:nvPr/>
          </p:nvSpPr>
          <p:spPr>
            <a:xfrm>
              <a:off x="179512" y="2132856"/>
              <a:ext cx="2664296" cy="2869355"/>
            </a:xfrm>
            <a:prstGeom prst="roundRect">
              <a:avLst>
                <a:gd name="adj" fmla="val 8087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rtlCol="0" anchor="ctr"/>
            <a:lstStyle/>
            <a:p>
              <a:pPr algn="ctr"/>
              <a:r>
                <a:rPr lang="ru-RU" sz="2000" b="1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</a:rPr>
                <a:t>Работники осуществляющие охрану правопорядка, совместно </a:t>
              </a:r>
              <a:r>
                <a:rPr lang="ru-RU" sz="2000" b="1" dirty="0" smtClean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</a:rPr>
                <a:t>с членом ГЭК и организаторами </a:t>
              </a:r>
              <a:endParaRPr lang="ru-RU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4067080" y="3250667"/>
              <a:ext cx="592133" cy="574086"/>
            </a:xfrm>
            <a:custGeom>
              <a:avLst/>
              <a:gdLst>
                <a:gd name="connsiteX0" fmla="*/ 113845 w 858887"/>
                <a:gd name="connsiteY0" fmla="*/ 328438 h 858887"/>
                <a:gd name="connsiteX1" fmla="*/ 328438 w 858887"/>
                <a:gd name="connsiteY1" fmla="*/ 328438 h 858887"/>
                <a:gd name="connsiteX2" fmla="*/ 328438 w 858887"/>
                <a:gd name="connsiteY2" fmla="*/ 113845 h 858887"/>
                <a:gd name="connsiteX3" fmla="*/ 530449 w 858887"/>
                <a:gd name="connsiteY3" fmla="*/ 113845 h 858887"/>
                <a:gd name="connsiteX4" fmla="*/ 530449 w 858887"/>
                <a:gd name="connsiteY4" fmla="*/ 328438 h 858887"/>
                <a:gd name="connsiteX5" fmla="*/ 745042 w 858887"/>
                <a:gd name="connsiteY5" fmla="*/ 328438 h 858887"/>
                <a:gd name="connsiteX6" fmla="*/ 745042 w 858887"/>
                <a:gd name="connsiteY6" fmla="*/ 530449 h 858887"/>
                <a:gd name="connsiteX7" fmla="*/ 530449 w 858887"/>
                <a:gd name="connsiteY7" fmla="*/ 530449 h 858887"/>
                <a:gd name="connsiteX8" fmla="*/ 530449 w 858887"/>
                <a:gd name="connsiteY8" fmla="*/ 745042 h 858887"/>
                <a:gd name="connsiteX9" fmla="*/ 328438 w 858887"/>
                <a:gd name="connsiteY9" fmla="*/ 745042 h 858887"/>
                <a:gd name="connsiteX10" fmla="*/ 328438 w 858887"/>
                <a:gd name="connsiteY10" fmla="*/ 530449 h 858887"/>
                <a:gd name="connsiteX11" fmla="*/ 113845 w 858887"/>
                <a:gd name="connsiteY11" fmla="*/ 530449 h 858887"/>
                <a:gd name="connsiteX12" fmla="*/ 113845 w 858887"/>
                <a:gd name="connsiteY12" fmla="*/ 328438 h 858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8887" h="858887">
                  <a:moveTo>
                    <a:pt x="113845" y="328438"/>
                  </a:moveTo>
                  <a:lnTo>
                    <a:pt x="328438" y="328438"/>
                  </a:lnTo>
                  <a:lnTo>
                    <a:pt x="328438" y="113845"/>
                  </a:lnTo>
                  <a:lnTo>
                    <a:pt x="530449" y="113845"/>
                  </a:lnTo>
                  <a:lnTo>
                    <a:pt x="530449" y="328438"/>
                  </a:lnTo>
                  <a:lnTo>
                    <a:pt x="745042" y="328438"/>
                  </a:lnTo>
                  <a:lnTo>
                    <a:pt x="745042" y="530449"/>
                  </a:lnTo>
                  <a:lnTo>
                    <a:pt x="530449" y="530449"/>
                  </a:lnTo>
                  <a:lnTo>
                    <a:pt x="530449" y="745042"/>
                  </a:lnTo>
                  <a:lnTo>
                    <a:pt x="328438" y="745042"/>
                  </a:lnTo>
                  <a:lnTo>
                    <a:pt x="328438" y="530449"/>
                  </a:lnTo>
                  <a:lnTo>
                    <a:pt x="113845" y="530449"/>
                  </a:lnTo>
                  <a:lnTo>
                    <a:pt x="113845" y="328438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13845" tIns="328438" rIns="113845" bIns="328438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800" kern="1200"/>
            </a:p>
          </p:txBody>
        </p:sp>
      </p:grpSp>
      <p:sp>
        <p:nvSpPr>
          <p:cNvPr id="17" name="Скругленный прямоугольник 16"/>
          <p:cNvSpPr/>
          <p:nvPr/>
        </p:nvSpPr>
        <p:spPr>
          <a:xfrm>
            <a:off x="323528" y="4941169"/>
            <a:ext cx="8568951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В случае отсутствия по </a:t>
            </a:r>
            <a:r>
              <a:rPr lang="ru-RU" u="sng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объективным причинам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у обучающегося документа, удостоверяющего личность, он допускается в ППЭ после письменного подтверждения его личности сопровождающим.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9512" y="1556791"/>
            <a:ext cx="3799572" cy="360041"/>
          </a:xfrm>
          <a:prstGeom prst="roundRect">
            <a:avLst/>
          </a:prstGeom>
          <a:solidFill>
            <a:srgbClr val="00B050"/>
          </a:solidFill>
          <a:ln>
            <a:solidFill>
              <a:srgbClr val="006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С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9.00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по местному времени</a:t>
            </a:r>
          </a:p>
        </p:txBody>
      </p:sp>
    </p:spTree>
    <p:extLst>
      <p:ext uri="{BB962C8B-B14F-4D97-AF65-F5344CB8AC3E}">
        <p14:creationId xmlns:p14="http://schemas.microsoft.com/office/powerpoint/2010/main" val="316336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43608" y="181971"/>
            <a:ext cx="7941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Вход участников в ППЭ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2285757" y="3846249"/>
            <a:ext cx="3939715" cy="2376264"/>
            <a:chOff x="257068" y="4473117"/>
            <a:chExt cx="3939715" cy="2376264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257068" y="4473117"/>
              <a:ext cx="3939715" cy="237626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ru-RU" dirty="0">
                  <a:latin typeface="Cambria" panose="02040503050406030204" pitchFamily="18" charset="0"/>
                </a:rPr>
                <a:t>Если это </a:t>
              </a:r>
              <a:r>
                <a:rPr lang="ru-RU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</a:rPr>
                <a:t>запрещенное средство</a:t>
              </a:r>
            </a:p>
            <a:p>
              <a:pPr algn="ctr"/>
              <a:endPara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endParaRPr>
            </a:p>
            <a:p>
              <a:pPr algn="ctr"/>
              <a:endPara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endParaRPr>
            </a:p>
            <a:p>
              <a:pPr algn="ctr"/>
              <a:endPara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endParaRPr>
            </a:p>
            <a:p>
              <a:pPr algn="ctr"/>
              <a:endPara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endParaRPr>
            </a:p>
            <a:p>
              <a:pPr algn="ctr"/>
              <a:r>
                <a:rPr lang="ru-RU" dirty="0">
                  <a:latin typeface="Cambria" panose="02040503050406030204" pitchFamily="18" charset="0"/>
                </a:rPr>
                <a:t>организатор предлагает участнику </a:t>
              </a:r>
              <a:r>
                <a:rPr lang="ru-RU" dirty="0" smtClean="0">
                  <a:latin typeface="Cambria" panose="02040503050406030204" pitchFamily="18" charset="0"/>
                </a:rPr>
                <a:t>ГИА </a:t>
              </a:r>
              <a:r>
                <a:rPr lang="ru-RU" dirty="0">
                  <a:latin typeface="Cambria" panose="02040503050406030204" pitchFamily="18" charset="0"/>
                </a:rPr>
                <a:t>сдать данное средство сопровождающему</a:t>
              </a:r>
            </a:p>
          </p:txBody>
        </p:sp>
        <p:pic>
          <p:nvPicPr>
            <p:cNvPr id="2064" name="Picture 16" descr="C:\Users\косатюк_п\Documents\ГИА-11\Обучение специалистов ППЭ\moodle\для moodle\картинки\camera-icon-hi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500" b="90000" l="2333" r="95667">
                          <a14:foregroundMark x1="23667" y1="35500" x2="76833" y2="30333"/>
                          <a14:foregroundMark x1="43000" y1="22667" x2="43000" y2="22667"/>
                          <a14:foregroundMark x1="78833" y1="25167" x2="78833" y2="25167"/>
                          <a14:foregroundMark x1="24167" y1="25833" x2="24167" y2="25833"/>
                          <a14:foregroundMark x1="60667" y1="51000" x2="60667" y2="51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7784" y="4873689"/>
              <a:ext cx="1008112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9" name="Picture 21" descr="C:\Users\косатюк_п\AppData\Roaming\Skype\polinakosatyuk\media_messaging\media_cache\^FF20AEAC1AD0EA3F756225C4C8CE76F6D5B1284DF087BF2870^pimgpsh_fullsize_distr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546821">
              <a:off x="706569" y="4920391"/>
              <a:ext cx="519712" cy="9147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1" name="Picture 23" descr="C:\Users\косатюк_п\Documents\ГИА-11\Обучение специалистов ППЭ\moodle\для moodle\картинки\400_F_4355782_VIxSBMULVOXixykDNj2J4RKfzfReUpDp_PXP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629" b="97068" l="500" r="100000">
                          <a14:backgroundMark x1="27750" y1="22476" x2="27750" y2="22476"/>
                          <a14:backgroundMark x1="33250" y1="53746" x2="33250" y2="53746"/>
                          <a14:backgroundMark x1="9000" y1="63518" x2="9000" y2="63518"/>
                          <a14:backgroundMark x1="12750" y1="64169" x2="12750" y2="64169"/>
                          <a14:backgroundMark x1="15000" y1="64821" x2="15000" y2="64821"/>
                          <a14:backgroundMark x1="20750" y1="78176" x2="20750" y2="78176"/>
                          <a14:backgroundMark x1="21750" y1="82736" x2="21750" y2="82736"/>
                          <a14:backgroundMark x1="24000" y1="89251" x2="24000" y2="89251"/>
                          <a14:backgroundMark x1="21250" y1="71661" x2="21250" y2="71661"/>
                          <a14:backgroundMark x1="22500" y1="68078" x2="22500" y2="68078"/>
                          <a14:backgroundMark x1="19500" y1="68078" x2="19500" y2="68078"/>
                          <a14:backgroundMark x1="18750" y1="82085" x2="18750" y2="82085"/>
                          <a14:backgroundMark x1="17250" y1="85342" x2="17250" y2="85342"/>
                          <a14:backgroundMark x1="69500" y1="31922" x2="69500" y2="31922"/>
                          <a14:backgroundMark x1="65500" y1="31596" x2="65500" y2="31596"/>
                          <a14:backgroundMark x1="67250" y1="31596" x2="67250" y2="315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6541" y="5018515"/>
              <a:ext cx="936104" cy="7184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Группа 6"/>
          <p:cNvGrpSpPr/>
          <p:nvPr/>
        </p:nvGrpSpPr>
        <p:grpSpPr>
          <a:xfrm>
            <a:off x="281495" y="1596216"/>
            <a:ext cx="8839848" cy="2087284"/>
            <a:chOff x="272245" y="1340768"/>
            <a:chExt cx="8839848" cy="2087284"/>
          </a:xfrm>
        </p:grpSpPr>
        <p:sp>
          <p:nvSpPr>
            <p:cNvPr id="33" name="Пятиугольник 32"/>
            <p:cNvSpPr/>
            <p:nvPr/>
          </p:nvSpPr>
          <p:spPr>
            <a:xfrm>
              <a:off x="272245" y="1555896"/>
              <a:ext cx="3744416" cy="1632895"/>
            </a:xfrm>
            <a:prstGeom prst="homePlate">
              <a:avLst>
                <a:gd name="adj" fmla="val 39086"/>
              </a:avLst>
            </a:prstGeom>
            <a:ln w="28575"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720445" tIns="56007" rIns="664437" bIns="56007" numCol="1" spcCol="1270" anchor="ctr" anchorCtr="0">
              <a:noAutofit/>
            </a:bodyPr>
            <a:lstStyle/>
            <a:p>
              <a:pPr marL="266700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tabLst>
                  <a:tab pos="1339850" algn="l"/>
                </a:tabLst>
              </a:pPr>
              <a:r>
                <a:rPr lang="ru-RU" sz="1600" dirty="0">
                  <a:latin typeface="Cambria" panose="02040503050406030204" pitchFamily="18" charset="0"/>
                </a:rPr>
                <a:t>Работники, осуществляющие охрану правопорядка совместно с </a:t>
              </a:r>
              <a:r>
                <a:rPr lang="ru-RU" sz="1600" dirty="0" smtClean="0">
                  <a:latin typeface="Cambria" panose="02040503050406030204" pitchFamily="18" charset="0"/>
                </a:rPr>
                <a:t>организаторами и членом ГЭК</a:t>
              </a:r>
              <a:endParaRPr lang="ru-RU" sz="1600" dirty="0">
                <a:latin typeface="Cambria" panose="02040503050406030204" pitchFamily="18" charset="0"/>
              </a:endParaRPr>
            </a:p>
          </p:txBody>
        </p:sp>
        <p:pic>
          <p:nvPicPr>
            <p:cNvPr id="2062" name="Picture 14" descr="C:\Users\косатюк_п\Documents\ГИА-11\Обучение специалистов ППЭ\moodle\для moodle\картинки\3_D_4_41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245" y="1708050"/>
              <a:ext cx="929278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Прямоугольник 27"/>
            <p:cNvSpPr/>
            <p:nvPr/>
          </p:nvSpPr>
          <p:spPr>
            <a:xfrm>
              <a:off x="6248908" y="1555896"/>
              <a:ext cx="2664295" cy="1629148"/>
            </a:xfrm>
            <a:prstGeom prst="rect">
              <a:avLst/>
            </a:prstGeom>
            <a:ln w="28575"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720445" tIns="56007" rIns="664437" bIns="56007" numCol="1" spcCol="1270" anchor="ctr" anchorCtr="0">
              <a:noAutofit/>
            </a:bodyPr>
            <a:lstStyle/>
            <a:p>
              <a:pPr lvl="0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100" kern="1200" dirty="0">
                  <a:latin typeface="Cambria" panose="02040503050406030204" pitchFamily="18" charset="0"/>
                </a:rPr>
                <a:t>Допуск </a:t>
              </a:r>
            </a:p>
            <a:p>
              <a:pPr lvl="0" indent="361950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100" kern="1200" dirty="0">
                  <a:latin typeface="Cambria" panose="02040503050406030204" pitchFamily="18" charset="0"/>
                </a:rPr>
                <a:t>в </a:t>
              </a:r>
            </a:p>
            <a:p>
              <a:pPr lvl="0" indent="180975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100" kern="1200" dirty="0">
                  <a:latin typeface="Cambria" panose="02040503050406030204" pitchFamily="18" charset="0"/>
                </a:rPr>
                <a:t>ППЭ</a:t>
              </a:r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2622011" y="1540656"/>
              <a:ext cx="4563002" cy="1660236"/>
            </a:xfrm>
            <a:custGeom>
              <a:avLst/>
              <a:gdLst>
                <a:gd name="connsiteX0" fmla="*/ 0 w 3182169"/>
                <a:gd name="connsiteY0" fmla="*/ 0 h 1272867"/>
                <a:gd name="connsiteX1" fmla="*/ 2545736 w 3182169"/>
                <a:gd name="connsiteY1" fmla="*/ 0 h 1272867"/>
                <a:gd name="connsiteX2" fmla="*/ 3182169 w 3182169"/>
                <a:gd name="connsiteY2" fmla="*/ 636434 h 1272867"/>
                <a:gd name="connsiteX3" fmla="*/ 2545736 w 3182169"/>
                <a:gd name="connsiteY3" fmla="*/ 1272867 h 1272867"/>
                <a:gd name="connsiteX4" fmla="*/ 0 w 3182169"/>
                <a:gd name="connsiteY4" fmla="*/ 1272867 h 1272867"/>
                <a:gd name="connsiteX5" fmla="*/ 636434 w 3182169"/>
                <a:gd name="connsiteY5" fmla="*/ 636434 h 1272867"/>
                <a:gd name="connsiteX6" fmla="*/ 0 w 3182169"/>
                <a:gd name="connsiteY6" fmla="*/ 0 h 127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82169" h="1272867">
                  <a:moveTo>
                    <a:pt x="0" y="0"/>
                  </a:moveTo>
                  <a:lnTo>
                    <a:pt x="2545736" y="0"/>
                  </a:lnTo>
                  <a:lnTo>
                    <a:pt x="3182169" y="636434"/>
                  </a:lnTo>
                  <a:lnTo>
                    <a:pt x="2545736" y="1272867"/>
                  </a:lnTo>
                  <a:lnTo>
                    <a:pt x="0" y="1272867"/>
                  </a:lnTo>
                  <a:lnTo>
                    <a:pt x="636434" y="63643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720445" tIns="56007" rIns="664437" bIns="56007" numCol="1" spcCol="1270" anchor="t" anchorCtr="0">
              <a:noAutofit/>
            </a:bodyPr>
            <a:lstStyle/>
            <a:p>
              <a:pPr algn="ctr"/>
              <a:endParaRPr lang="ru-RU" sz="1200" dirty="0">
                <a:latin typeface="Cambria" panose="02040503050406030204" pitchFamily="18" charset="0"/>
              </a:endParaRPr>
            </a:p>
          </p:txBody>
        </p:sp>
        <p:pic>
          <p:nvPicPr>
            <p:cNvPr id="2056" name="Picture 8" descr="C:\Users\косатюк_п\Documents\ГИА-11\Обучение специалистов ППЭ\moodle\для moodle\картинки\1f241ac0a75e4a25bdae813f12defbd3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1172" y="1879239"/>
              <a:ext cx="589476" cy="527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66362" y1="9804" x2="24314" y2="79020"/>
                          <a14:foregroundMark x1="40037" y1="14706" x2="57221" y2="86471"/>
                          <a14:foregroundMark x1="81718" y1="20000" x2="46252" y2="90784"/>
                          <a14:foregroundMark x1="87934" y1="45490" x2="67276" y2="78627"/>
                          <a14:foregroundMark x1="83181" y1="69020" x2="74589" y2="27451"/>
                          <a14:foregroundMark x1="85923" y1="57843" x2="85923" y2="57843"/>
                          <a14:foregroundMark x1="65996" y1="44510" x2="55393" y2="13529"/>
                          <a14:foregroundMark x1="47349" y1="80196" x2="22486" y2="47647"/>
                          <a14:foregroundMark x1="37294" y1="86471" x2="39122" y2="35882"/>
                          <a14:foregroundMark x1="61609" y1="68431" x2="96527" y2="6078"/>
                          <a14:foregroundMark x1="72578" y1="25294" x2="59232" y2="19020"/>
                          <a14:foregroundMark x1="29068" y1="32745" x2="41133" y2="54118"/>
                          <a14:foregroundMark x1="29068" y1="72745" x2="15356" y2="396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0055" y="2393850"/>
              <a:ext cx="532576" cy="447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1" descr="C:\Users\косатюк_п\Documents\ГИА-11\Обучение специалистов ППЭ\moodle\для moodle\картинки\zapret_nophoto (1)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6686" y="1900551"/>
              <a:ext cx="532133" cy="479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C:\Users\косатюк_п\Documents\ГИА-11\Обучение специалистов ППЭ\moodle\для moodle\картинки\28581acb7cdb1a8633ee380834182d1e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6350" y="2365665"/>
              <a:ext cx="559122" cy="503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Скругленный прямоугольник 19"/>
            <p:cNvSpPr/>
            <p:nvPr/>
          </p:nvSpPr>
          <p:spPr>
            <a:xfrm>
              <a:off x="2936541" y="1468492"/>
              <a:ext cx="3490107" cy="57888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1400" dirty="0">
                  <a:latin typeface="Cambria" panose="02040503050406030204" pitchFamily="18" charset="0"/>
                </a:rPr>
                <a:t>проверяют наличие у участников </a:t>
              </a:r>
              <a:r>
                <a:rPr lang="ru-RU" sz="1400" dirty="0" smtClean="0">
                  <a:latin typeface="Cambria" panose="02040503050406030204" pitchFamily="18" charset="0"/>
                </a:rPr>
                <a:t>ГИА </a:t>
              </a:r>
              <a:r>
                <a:rPr lang="ru-RU" sz="1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</a:rPr>
                <a:t>запрещенных средств</a:t>
              </a:r>
            </a:p>
          </p:txBody>
        </p:sp>
        <p:pic>
          <p:nvPicPr>
            <p:cNvPr id="2061" name="Picture 13" descr="C:\Users\косатюк_п\Documents\ГИА-11\Обучение специалистов ППЭ\moodle\для moodle\картинки\d1.gif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690" b="97241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9827" y="1949385"/>
              <a:ext cx="1572266" cy="10019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2" name="Picture 24" descr="C:\Users\косатюк_п\Documents\ГИА-11\Обучение специалистов ППЭ\moodle\для moodle\картинки\run2.jp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93866" l="1235" r="89815">
                          <a14:foregroundMark x1="22840" y1="8178" x2="31790" y2="5576"/>
                          <a14:backgroundMark x1="29321" y1="1487" x2="57716" y2="929"/>
                          <a14:backgroundMark x1="17021" y1="38462" x2="17021" y2="3846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1485" y="2576108"/>
              <a:ext cx="194613" cy="323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C:\Users\косатюк_п\Documents\ГИА-11\Обучение специалистов ППЭ\moodle\для moodle\картинки\7558303-3d-man-security-inspector-at-gate-icon-metal-detector.jp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0385" b="92385" l="1615" r="94077">
                          <a14:foregroundMark x1="44615" y1="81308" x2="37385" y2="35385"/>
                          <a14:foregroundMark x1="39231" y1="35538" x2="36077" y2="34615"/>
                          <a14:foregroundMark x1="39462" y1="36308" x2="38923" y2="33923"/>
                          <a14:foregroundMark x1="35538" y1="47231" x2="22769" y2="559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880" y="1340768"/>
              <a:ext cx="2087284" cy="20872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C:\Users\косатюк_п\Documents\ГИА-11\Обучение специалистов ППЭ\moodle\для moodle\картинки\run2.jp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505" b="95960" l="0" r="89781">
                          <a14:foregroundMark x1="40123" y1="12454" x2="30864" y2="5019"/>
                          <a14:foregroundMark x1="55474" y1="4545" x2="49635" y2="2525"/>
                          <a14:backgroundMark x1="24818" y1="1515" x2="58394" y2="1515"/>
                          <a14:backgroundMark x1="70803" y1="36364" x2="61314" y2="4242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7898" y="2398522"/>
              <a:ext cx="477473" cy="692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2226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43608" y="181971"/>
            <a:ext cx="7941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Вход участников в ППЭ</a:t>
            </a:r>
          </a:p>
        </p:txBody>
      </p:sp>
      <p:pic>
        <p:nvPicPr>
          <p:cNvPr id="5124" name="Picture 4" descr="C:\Users\косатюк_п\Documents\ГИА-11\Обучение специалистов ППЭ\moodle\для moodle\картинки\stend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47607"/>
            <a:ext cx="1296144" cy="112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Скругленный прямоугольник 28"/>
          <p:cNvSpPr/>
          <p:nvPr/>
        </p:nvSpPr>
        <p:spPr>
          <a:xfrm>
            <a:off x="196591" y="2852936"/>
            <a:ext cx="6325752" cy="118040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tabLst>
                <a:tab pos="5557838" algn="l"/>
              </a:tabLst>
            </a:pPr>
            <a:r>
              <a:rPr lang="ru-RU" dirty="0">
                <a:latin typeface="Cambria" panose="02040503050406030204" pitchFamily="18" charset="0"/>
              </a:rPr>
              <a:t>Организаторы вне аудитории сообщают участникам </a:t>
            </a:r>
            <a:r>
              <a:rPr lang="ru-RU" dirty="0" smtClean="0">
                <a:latin typeface="Cambria" panose="02040503050406030204" pitchFamily="18" charset="0"/>
              </a:rPr>
              <a:t>ГИА </a:t>
            </a:r>
            <a:r>
              <a:rPr lang="ru-RU" dirty="0">
                <a:latin typeface="Cambria" panose="02040503050406030204" pitchFamily="18" charset="0"/>
              </a:rPr>
              <a:t>номера аудиторий и сопровождают их в аудитории в </a:t>
            </a:r>
          </a:p>
          <a:p>
            <a:pPr>
              <a:tabLst>
                <a:tab pos="5557838" algn="l"/>
              </a:tabLst>
            </a:pPr>
            <a:r>
              <a:rPr lang="ru-RU" dirty="0">
                <a:latin typeface="Cambria" panose="02040503050406030204" pitchFamily="18" charset="0"/>
              </a:rPr>
              <a:t>соответствии с автоматизированным распределением.</a:t>
            </a:r>
          </a:p>
          <a:p>
            <a:pPr>
              <a:tabLst>
                <a:tab pos="5557838" algn="l"/>
              </a:tabLst>
            </a:pP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835696" y="4221088"/>
            <a:ext cx="7056784" cy="1800200"/>
          </a:xfrm>
          <a:prstGeom prst="roundRect">
            <a:avLst>
              <a:gd name="adj" fmla="val 1000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4" algn="ctr">
              <a:tabLst>
                <a:tab pos="5557838" algn="l"/>
              </a:tabLst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Организаторы в аудитории:</a:t>
            </a:r>
          </a:p>
          <a:p>
            <a:pPr marL="0" lvl="4" indent="180975">
              <a:buFont typeface="Arial" panose="020B0604020202020204" pitchFamily="34" charset="0"/>
              <a:buChar char="•"/>
              <a:tabLst>
                <a:tab pos="5557838" algn="l"/>
              </a:tabLst>
            </a:pPr>
            <a:r>
              <a:rPr lang="ru-RU" dirty="0">
                <a:latin typeface="Cambria" panose="02040503050406030204" pitchFamily="18" charset="0"/>
              </a:rPr>
              <a:t>проверяют соответствие документа участника ГИА спискам автоматизированного </a:t>
            </a:r>
            <a:r>
              <a:rPr lang="ru-RU" dirty="0" smtClean="0">
                <a:latin typeface="Cambria" panose="02040503050406030204" pitchFamily="18" charset="0"/>
              </a:rPr>
              <a:t>распределения;</a:t>
            </a:r>
          </a:p>
          <a:p>
            <a:pPr marL="0" lvl="4" indent="180975">
              <a:buFont typeface="Arial" panose="020B0604020202020204" pitchFamily="34" charset="0"/>
              <a:buChar char="•"/>
              <a:tabLst>
                <a:tab pos="5557838" algn="l"/>
              </a:tabLst>
            </a:pPr>
            <a:r>
              <a:rPr lang="ru-RU" dirty="0" smtClean="0">
                <a:latin typeface="Cambria" panose="02040503050406030204" pitchFamily="18" charset="0"/>
              </a:rPr>
              <a:t>направляют </a:t>
            </a:r>
            <a:r>
              <a:rPr lang="ru-RU" dirty="0">
                <a:latin typeface="Cambria" panose="02040503050406030204" pitchFamily="18" charset="0"/>
              </a:rPr>
              <a:t>участников </a:t>
            </a:r>
            <a:r>
              <a:rPr lang="ru-RU" dirty="0" smtClean="0">
                <a:latin typeface="Cambria" panose="02040503050406030204" pitchFamily="18" charset="0"/>
              </a:rPr>
              <a:t>ГИА </a:t>
            </a:r>
            <a:r>
              <a:rPr lang="ru-RU" dirty="0">
                <a:latin typeface="Cambria" panose="02040503050406030204" pitchFamily="18" charset="0"/>
              </a:rPr>
              <a:t>на рабочее место согласно </a:t>
            </a:r>
            <a:r>
              <a:rPr lang="ru-RU" dirty="0" smtClean="0">
                <a:latin typeface="Cambria" panose="02040503050406030204" pitchFamily="18" charset="0"/>
              </a:rPr>
              <a:t>спискам автоматизированного </a:t>
            </a:r>
            <a:r>
              <a:rPr lang="ru-RU" dirty="0">
                <a:latin typeface="Cambria" panose="02040503050406030204" pitchFamily="18" charset="0"/>
              </a:rPr>
              <a:t>распределения. 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53148" y="6165304"/>
            <a:ext cx="8794522" cy="3805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4" algn="ctr">
              <a:tabLst>
                <a:tab pos="5557838" algn="l"/>
              </a:tabLst>
            </a:pPr>
            <a:r>
              <a:rPr lang="ru-RU" dirty="0">
                <a:latin typeface="Cambria" panose="02040503050406030204" pitchFamily="18" charset="0"/>
              </a:rPr>
              <a:t>Изменение рабочего места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не допускается</a:t>
            </a:r>
            <a:r>
              <a:rPr lang="ru-RU" dirty="0"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72011" y="1653489"/>
            <a:ext cx="6420469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5557838" algn="l"/>
              </a:tabLst>
            </a:pPr>
            <a:r>
              <a:rPr lang="ru-RU" dirty="0">
                <a:latin typeface="Cambria" panose="02040503050406030204" pitchFamily="18" charset="0"/>
              </a:rPr>
              <a:t>В холле ППЭ на информационных стендах и у каждой аудитории размещаются списки распределения участников </a:t>
            </a:r>
            <a:r>
              <a:rPr lang="ru-RU" dirty="0" smtClean="0">
                <a:latin typeface="Cambria" panose="02040503050406030204" pitchFamily="18" charset="0"/>
              </a:rPr>
              <a:t>ГИА </a:t>
            </a:r>
            <a:r>
              <a:rPr lang="ru-RU" dirty="0">
                <a:latin typeface="Cambria" panose="02040503050406030204" pitchFamily="18" charset="0"/>
              </a:rPr>
              <a:t>по аудиториям </a:t>
            </a:r>
          </a:p>
        </p:txBody>
      </p:sp>
      <p:pic>
        <p:nvPicPr>
          <p:cNvPr id="4098" name="Picture 2" descr="C:\Users\косатюк_п\Desktop\Для обучения\Картинки\картинки\omulet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61" b="98559" l="0" r="100000">
                        <a14:foregroundMark x1="12427" y1="28271" x2="16794" y2="24490"/>
                        <a14:foregroundMark x1="18775" y1="23529" x2="15398" y2="23529"/>
                        <a14:foregroundMark x1="24944" y1="36855" x2="27645" y2="34994"/>
                        <a14:foregroundMark x1="39712" y1="30312" x2="42548" y2="27851"/>
                        <a14:foregroundMark x1="45205" y1="27311" x2="41288" y2="27311"/>
                        <a14:foregroundMark x1="50968" y1="34814" x2="55335" y2="329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935" y="2420888"/>
            <a:ext cx="2579140" cy="193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косатюк_п\Desktop\Для обучения\Картинки\картинки\sondage-8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5750" y1="3875" x2="21875" y2="81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57092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2240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1043608" y="181971"/>
            <a:ext cx="7941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Вход участников в ППЭ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3522712"/>
            <a:ext cx="5328592" cy="914400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5380038" algn="l"/>
                <a:tab pos="5557838" algn="l"/>
              </a:tabLst>
            </a:pPr>
            <a:r>
              <a:rPr lang="ru-RU" dirty="0">
                <a:solidFill>
                  <a:schemeClr val="dk1"/>
                </a:solidFill>
                <a:latin typeface="Cambria" panose="02040503050406030204" pitchFamily="18" charset="0"/>
              </a:rPr>
              <a:t>Повторный общий инструктаж для опоздавших участников </a:t>
            </a:r>
            <a:r>
              <a:rPr lang="ru-RU" dirty="0" smtClean="0">
                <a:solidFill>
                  <a:schemeClr val="dk1"/>
                </a:solidFill>
                <a:latin typeface="Cambria" panose="02040503050406030204" pitchFamily="18" charset="0"/>
              </a:rPr>
              <a:t>ГИА </a:t>
            </a:r>
            <a:r>
              <a:rPr lang="ru-RU" dirty="0">
                <a:solidFill>
                  <a:schemeClr val="dk1"/>
                </a:solidFill>
                <a:latin typeface="Cambria" panose="02040503050406030204" pitchFamily="18" charset="0"/>
              </a:rPr>
              <a:t>не проводится.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1584226"/>
            <a:ext cx="5400600" cy="1772766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5380038" algn="l"/>
                <a:tab pos="5557838" algn="l"/>
              </a:tabLst>
            </a:pPr>
            <a:r>
              <a:rPr lang="ru-RU" dirty="0">
                <a:latin typeface="Cambria" panose="02040503050406030204" pitchFamily="18" charset="0"/>
              </a:rPr>
              <a:t>Если участник </a:t>
            </a:r>
            <a:r>
              <a:rPr lang="ru-RU" dirty="0" smtClean="0">
                <a:latin typeface="Cambria" panose="02040503050406030204" pitchFamily="18" charset="0"/>
              </a:rPr>
              <a:t>ГИА </a:t>
            </a:r>
            <a:r>
              <a:rPr lang="ru-RU" dirty="0">
                <a:latin typeface="Cambria" panose="02040503050406030204" pitchFamily="18" charset="0"/>
              </a:rPr>
              <a:t>опоздал на экзамен, он допускается к сдаче </a:t>
            </a:r>
            <a:r>
              <a:rPr lang="ru-RU" dirty="0" smtClean="0">
                <a:latin typeface="Cambria" panose="02040503050406030204" pitchFamily="18" charset="0"/>
              </a:rPr>
              <a:t>ГИА </a:t>
            </a:r>
            <a:r>
              <a:rPr lang="ru-RU" dirty="0">
                <a:latin typeface="Cambria" panose="02040503050406030204" pitchFamily="18" charset="0"/>
              </a:rPr>
              <a:t>в установленном порядке, при этом время окончания экзамена не продлевается, о чем сообщается участнику </a:t>
            </a:r>
            <a:r>
              <a:rPr lang="ru-RU" dirty="0" smtClean="0">
                <a:latin typeface="Cambria" panose="02040503050406030204" pitchFamily="18" charset="0"/>
              </a:rPr>
              <a:t>ГИА. 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5536" y="4581128"/>
            <a:ext cx="8352927" cy="15841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ambria" panose="02040503050406030204" pitchFamily="18" charset="0"/>
              </a:rPr>
              <a:t>В случае неявки всех распределённых  в ППЭ участников экзамена более чем на 2 часа от начала проведения экзамена (10:00</a:t>
            </a:r>
            <a:r>
              <a:rPr lang="ru-RU" dirty="0" smtClean="0">
                <a:latin typeface="Cambria" panose="02040503050406030204" pitchFamily="18" charset="0"/>
              </a:rPr>
              <a:t>), член ГЭК, </a:t>
            </a:r>
            <a:r>
              <a:rPr lang="ru-RU" dirty="0">
                <a:latin typeface="Cambria" panose="02040503050406030204" pitchFamily="18" charset="0"/>
              </a:rPr>
              <a:t>по согласованию с руководителем </a:t>
            </a:r>
            <a:r>
              <a:rPr lang="ru-RU" dirty="0" smtClean="0">
                <a:latin typeface="Cambria" panose="02040503050406030204" pitchFamily="18" charset="0"/>
              </a:rPr>
              <a:t>ППЭ, </a:t>
            </a:r>
            <a:r>
              <a:rPr lang="ru-RU" dirty="0">
                <a:latin typeface="Cambria" panose="02040503050406030204" pitchFamily="18" charset="0"/>
              </a:rPr>
              <a:t>принимает решение о завершении экзамена в данном ППЭ с оформлением соответствующих форм.</a:t>
            </a:r>
          </a:p>
        </p:txBody>
      </p:sp>
      <p:pic>
        <p:nvPicPr>
          <p:cNvPr id="5123" name="Picture 3" descr="C:\Users\косатюк_п\Desktop\Для обучения\Картинки\картинки\640x36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r="4062"/>
          <a:stretch/>
        </p:blipFill>
        <p:spPr bwMode="auto">
          <a:xfrm>
            <a:off x="6284350" y="1916832"/>
            <a:ext cx="2335421" cy="165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косатюк_п\Desktop\Для обучения\Картинки\картинки\i (1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5116" y1="86047" x2="83256" y2="74419"/>
                        <a14:foregroundMark x1="70233" y1="75814" x2="80465" y2="72558"/>
                        <a14:foregroundMark x1="34419" y1="36744" x2="30233" y2="51163"/>
                        <a14:foregroundMark x1="34884" y1="12558" x2="40465" y2="6047"/>
                        <a14:foregroundMark x1="50233" y1="8837" x2="45581" y2="5581"/>
                        <a14:foregroundMark x1="44651" y1="6047" x2="39535" y2="60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054660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косатюк_п\Desktop\Для обучения\Картинки\картинки\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049" y="1884139"/>
            <a:ext cx="632341" cy="482454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2096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/>
          <a:lstStyle/>
          <a:p>
            <a:pPr algn="r"/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</a:rPr>
              <a:t>Содержание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4865856"/>
              </p:ext>
            </p:extLst>
          </p:nvPr>
        </p:nvGraphicFramePr>
        <p:xfrm>
          <a:off x="467544" y="1628800"/>
          <a:ext cx="822960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7" name="Picture 3" descr="C:\Users\косатюк_п\Documents\ГИА-11\Обучение специалистов ППЭ\moodle\для moodle\картинки\images (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55111"/>
            <a:ext cx="432048" cy="49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косатюк_п\Documents\ГИА-11\Обучение специалистов ППЭ\moodle\для moodle\картинки\images (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67" y="2503183"/>
            <a:ext cx="432048" cy="49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косатюк_п\Documents\ГИА-11\Обучение специалистов ППЭ\moodle\для moodle\картинки\images (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256" y="3149352"/>
            <a:ext cx="432048" cy="49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косатюк_п\Documents\ГИА-11\Обучение специалистов ППЭ\moodle\для moodle\картинки\images (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813557"/>
            <a:ext cx="432048" cy="49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31227" y="3005591"/>
            <a:ext cx="1444429" cy="1976467"/>
            <a:chOff x="179512" y="2996952"/>
            <a:chExt cx="1152128" cy="1536171"/>
          </a:xfrm>
        </p:grpSpPr>
        <p:pic>
          <p:nvPicPr>
            <p:cNvPr id="14" name="Picture 2" descr="C:\Users\косатюк_п\Documents\ГИА-11\Обучение специалистов ППЭ\moodle\для moodle\картинки\3d-chelovechek-03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533" b="90000" l="5481" r="89985">
                          <a14:foregroundMark x1="38400" y1="7044" x2="20178" y2="35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996952"/>
              <a:ext cx="1152128" cy="1536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 descr="C:\Users\косатюк_п\Documents\ГИА-11\Обучение специалистов ППЭ\moodle\для moodle\картинки\images (1)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99010">
              <a:off x="286181" y="3082380"/>
              <a:ext cx="328029" cy="374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771430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43608" y="181971"/>
            <a:ext cx="7941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Проведение </a:t>
            </a:r>
            <a: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ГИА</a:t>
            </a:r>
            <a:endParaRPr lang="ru-RU" sz="3600" b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 в аудитории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323528" y="1646678"/>
            <a:ext cx="8528330" cy="3870554"/>
            <a:chOff x="323528" y="1854602"/>
            <a:chExt cx="8528330" cy="3662630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4211960" y="1854602"/>
              <a:ext cx="4639898" cy="3551461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323528" y="1869640"/>
              <a:ext cx="3744416" cy="364759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atin typeface="Cambria" panose="02040503050406030204" pitchFamily="18" charset="0"/>
                </a:rPr>
                <a:t>Не </a:t>
              </a:r>
              <a:r>
                <a: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</a:rPr>
                <a:t>позднее 9:45 </a:t>
              </a:r>
              <a:r>
                <a:rPr lang="ru-RU" dirty="0">
                  <a:latin typeface="Cambria" panose="02040503050406030204" pitchFamily="18" charset="0"/>
                </a:rPr>
                <a:t>организатор в аудитории принимает у руководителя ППЭ ЭМ в Штабе ППЭ</a:t>
              </a:r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4430518" y="1869640"/>
              <a:ext cx="4421340" cy="3521383"/>
              <a:chOff x="4211960" y="1916831"/>
              <a:chExt cx="4796780" cy="3724087"/>
            </a:xfrm>
          </p:grpSpPr>
          <p:pic>
            <p:nvPicPr>
              <p:cNvPr id="6147" name="Picture 3" descr="C:\Users\косатюк_п\Documents\ГИА-11\Обучение специалистов ППЭ\moodle\для moodle\картинки\men_know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952" b="97892" l="3810" r="94095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18975" y="1916831"/>
                <a:ext cx="2889765" cy="37010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56" name="Picture 1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630" b="97638" l="0" r="100000">
                            <a14:foregroundMark x1="47573" y1="8189" x2="27913" y2="6142"/>
                            <a14:foregroundMark x1="38835" y1="5984" x2="28155" y2="5512"/>
                            <a14:foregroundMark x1="39078" y1="6142" x2="30825" y2="5039"/>
                            <a14:foregroundMark x1="44903" y1="5984" x2="33738" y2="4252"/>
                            <a14:foregroundMark x1="24029" y1="5039" x2="12621" y2="7559"/>
                            <a14:foregroundMark x1="14320" y1="9134" x2="5097" y2="14488"/>
                            <a14:foregroundMark x1="6553" y1="17008" x2="10194" y2="26142"/>
                            <a14:foregroundMark x1="6068" y1="27087" x2="21117" y2="37480"/>
                            <a14:foregroundMark x1="15777" y1="35591" x2="18204" y2="69134"/>
                            <a14:foregroundMark x1="15777" y1="39528" x2="11408" y2="54173"/>
                            <a14:foregroundMark x1="13350" y1="53071" x2="16505" y2="67402"/>
                            <a14:foregroundMark x1="29854" y1="85039" x2="61893" y2="84724"/>
                            <a14:foregroundMark x1="66262" y1="91654" x2="78398" y2="89134"/>
                            <a14:foregroundMark x1="75000" y1="89449" x2="49757" y2="70551"/>
                            <a14:foregroundMark x1="59709" y1="78268" x2="54126" y2="53543"/>
                            <a14:foregroundMark x1="55583" y1="54331" x2="81796" y2="40315"/>
                            <a14:foregroundMark x1="97573" y1="35118" x2="78883" y2="29606"/>
                            <a14:foregroundMark x1="97816" y1="33701" x2="82524" y2="27087"/>
                            <a14:foregroundMark x1="82282" y1="30394" x2="41505" y2="39685"/>
                            <a14:foregroundMark x1="61408" y1="30551" x2="57039" y2="11811"/>
                            <a14:foregroundMark x1="55583" y1="11654" x2="44903" y2="4724"/>
                            <a14:foregroundMark x1="97573" y1="35276" x2="90777" y2="38268"/>
                            <a14:foregroundMark x1="91505" y1="39370" x2="81311" y2="39370"/>
                            <a14:foregroundMark x1="7039" y1="20000" x2="7524" y2="27717"/>
                            <a14:foregroundMark x1="82282" y1="40472" x2="87621" y2="40000"/>
                            <a14:foregroundMark x1="91748" y1="39213" x2="95388" y2="37165"/>
                            <a14:foregroundMark x1="73544" y1="92756" x2="19175" y2="95433"/>
                            <a14:foregroundMark x1="21117" y1="95118" x2="8252" y2="94488"/>
                            <a14:foregroundMark x1="13592" y1="85669" x2="7524" y2="91654"/>
                            <a14:foregroundMark x1="14320" y1="82835" x2="17718" y2="69921"/>
                            <a14:foregroundMark x1="16262" y1="65827" x2="16748" y2="72441"/>
                            <a14:foregroundMark x1="15291" y1="81575" x2="11165" y2="87874"/>
                            <a14:foregroundMark x1="17233" y1="36535" x2="10680" y2="48504"/>
                            <a14:backgroundMark x1="18689" y1="2835" x2="4369" y2="2835"/>
                            <a14:backgroundMark x1="22573" y1="1260" x2="31311" y2="787"/>
                            <a14:backgroundMark x1="36650" y1="1417" x2="45631" y2="1890"/>
                            <a14:backgroundMark x1="98786" y1="32441" x2="98786" y2="40315"/>
                            <a14:backgroundMark x1="2913" y1="8976" x2="1942" y2="19055"/>
                            <a14:backgroundMark x1="1699" y1="21732" x2="5583" y2="35591"/>
                            <a14:backgroundMark x1="67233" y1="6772" x2="67233" y2="6772"/>
                            <a14:backgroundMark x1="83738" y1="49134" x2="83738" y2="49134"/>
                            <a14:backgroundMark x1="91019" y1="45984" x2="88592" y2="63307"/>
                            <a14:backgroundMark x1="77913" y1="95906" x2="48544" y2="95748"/>
                            <a14:backgroundMark x1="47816" y1="97953" x2="29854" y2="98898"/>
                            <a14:backgroundMark x1="26456" y1="99528" x2="5825" y2="96850"/>
                            <a14:backgroundMark x1="4126" y1="77953" x2="4126" y2="77953"/>
                            <a14:backgroundMark x1="4612" y1="86614" x2="6311" y2="72913"/>
                            <a14:backgroundMark x1="10194" y1="70236" x2="4612" y2="53543"/>
                            <a14:backgroundMark x1="4126" y1="37795" x2="4126" y2="4551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1960" y="1988839"/>
                <a:ext cx="2369538" cy="3652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" name="Скругленный прямоугольник 1"/>
          <p:cNvSpPr/>
          <p:nvPr/>
        </p:nvSpPr>
        <p:spPr>
          <a:xfrm>
            <a:off x="467544" y="5661248"/>
            <a:ext cx="8384314" cy="914400"/>
          </a:xfrm>
          <a:prstGeom prst="roundRect">
            <a:avLst/>
          </a:prstGeom>
          <a:solidFill>
            <a:schemeClr val="accent3">
              <a:tint val="50000"/>
              <a:satMod val="30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ambria" panose="02040503050406030204" pitchFamily="18" charset="0"/>
              </a:rPr>
              <a:t>Во время проведения экзамена в каждой аудитории присутствуют </a:t>
            </a:r>
            <a:br>
              <a:rPr lang="ru-RU" dirty="0">
                <a:latin typeface="Cambria" panose="02040503050406030204" pitchFamily="18" charset="0"/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не менее</a:t>
            </a:r>
            <a:r>
              <a:rPr lang="ru-RU" dirty="0">
                <a:latin typeface="Cambria" panose="02040503050406030204" pitchFamily="18" charset="0"/>
              </a:rPr>
              <a:t> двух организаторов</a:t>
            </a:r>
            <a:r>
              <a:rPr lang="ru-RU" dirty="0" smtClean="0">
                <a:latin typeface="Cambria" panose="02040503050406030204" pitchFamily="18" charset="0"/>
              </a:rPr>
              <a:t>.</a:t>
            </a:r>
            <a:endParaRPr lang="ru-RU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307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771" y="188640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Нормативное правовое</a:t>
            </a:r>
            <a:b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 обеспечение ГИА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628800"/>
            <a:ext cx="7715200" cy="8640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Федеральный закон от 29.12.2012 № 273-ФЗ «Об образовании в Российской Федерации»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1628800"/>
            <a:ext cx="576064" cy="5040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968971" y="2795227"/>
            <a:ext cx="7715200" cy="3442085"/>
          </a:xfrm>
          <a:prstGeom prst="roundRect">
            <a:avLst>
              <a:gd name="adj" fmla="val 501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Постановление Правительства РФ от 31.08.2013 № 755</a:t>
            </a:r>
            <a:br>
              <a:rPr lang="ru-RU" sz="19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«О федеральной информационной системе обеспечения проведения государственной итоговой аттестации обучающихся, освоивших основные образовательные программы основного общего и среднего общего образования, и приема граждан в образовательные организации для получения среднего профессионального и высшего образования и региональных информационных системах обеспечения проведения государственной итоговой аттестации обучающихся, освоивших основные образовательные программы основного общего и среднего общего образования»</a:t>
            </a:r>
          </a:p>
          <a:p>
            <a:pPr marL="0" indent="0">
              <a:buNone/>
            </a:pPr>
            <a:endParaRPr lang="ru-RU" sz="19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2795227"/>
            <a:ext cx="576064" cy="5040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3109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43608" y="181971"/>
            <a:ext cx="7941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Проведение </a:t>
            </a:r>
            <a: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ГИА</a:t>
            </a:r>
            <a:endParaRPr lang="ru-RU" sz="3600" b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 в аудитории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842906" y="4671633"/>
            <a:ext cx="2049573" cy="1925718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009" tIns="57331" rIns="57331" bIns="57333" numCol="1" spcCol="1270" anchor="ctr" anchorCtr="0">
            <a:noAutofit/>
          </a:bodyPr>
          <a:lstStyle/>
          <a:p>
            <a:pPr marL="3175" lvl="1" indent="85725" algn="l" defTabSz="4000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1600" dirty="0">
                <a:latin typeface="Cambria" panose="02040503050406030204" pitchFamily="18" charset="0"/>
              </a:rPr>
              <a:t>Содержит:</a:t>
            </a:r>
          </a:p>
          <a:p>
            <a:pPr marL="3175" lvl="1" indent="12065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600" kern="1200" dirty="0">
                <a:latin typeface="Cambria" panose="02040503050406030204" pitchFamily="18" charset="0"/>
              </a:rPr>
              <a:t>КИМ;</a:t>
            </a:r>
          </a:p>
          <a:p>
            <a:pPr marL="3175" lvl="1" indent="12065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600" kern="1200" dirty="0">
                <a:latin typeface="Cambria" panose="02040503050406030204" pitchFamily="18" charset="0"/>
              </a:rPr>
              <a:t>бланк ответов № 1;</a:t>
            </a:r>
          </a:p>
          <a:p>
            <a:pPr marL="3175" lvl="1" indent="12065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600" kern="1200" dirty="0">
                <a:latin typeface="Cambria" panose="02040503050406030204" pitchFamily="18" charset="0"/>
              </a:rPr>
              <a:t>бланк ответов № 2.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6802874" y="4283847"/>
            <a:ext cx="2142270" cy="3785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ambria" panose="02040503050406030204" pitchFamily="18" charset="0"/>
              </a:rPr>
              <a:t>ИК участника </a:t>
            </a:r>
            <a:r>
              <a:rPr lang="ru-RU" dirty="0" smtClean="0">
                <a:latin typeface="Cambria" panose="02040503050406030204" pitchFamily="18" charset="0"/>
              </a:rPr>
              <a:t>ГИА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02191" y="1556793"/>
            <a:ext cx="1800200" cy="26642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ru-RU" b="1" dirty="0">
                <a:latin typeface="Cambria" panose="02040503050406030204" pitchFamily="18" charset="0"/>
              </a:rPr>
              <a:t>Организаторы  в аудитории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043608" y="1556793"/>
            <a:ext cx="7848872" cy="2664295"/>
          </a:xfrm>
          <a:prstGeom prst="rect">
            <a:avLst/>
          </a:prstGeom>
          <a:solidFill>
            <a:schemeClr val="bg1"/>
          </a:solidFill>
          <a:ln>
            <a:prstDash val="lgDash"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009" tIns="57331" rIns="57331" bIns="57333" numCol="1" spcCol="1270" anchor="ctr" anchorCtr="0">
            <a:noAutofit/>
          </a:bodyPr>
          <a:lstStyle/>
          <a:p>
            <a:pPr marL="285750" lvl="1" indent="-285750" algn="l" defTabSz="57785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1600" kern="1200" dirty="0" smtClean="0">
                <a:latin typeface="Cambria" panose="02040503050406030204" pitchFamily="18" charset="0"/>
              </a:rPr>
              <a:t>Не раннее 10:00 проводят </a:t>
            </a:r>
            <a:r>
              <a:rPr lang="ru-RU" sz="1600" kern="1200" dirty="0">
                <a:latin typeface="Cambria" panose="02040503050406030204" pitchFamily="18" charset="0"/>
              </a:rPr>
              <a:t>вторую часть инструктажа: </a:t>
            </a:r>
          </a:p>
          <a:p>
            <a:pPr marL="457200" lvl="2" indent="177800" defTabSz="577850">
              <a:spcBef>
                <a:spcPct val="0"/>
              </a:spcBef>
              <a:buChar char="••"/>
            </a:pPr>
            <a:r>
              <a:rPr lang="ru-RU" sz="1600" kern="1200" dirty="0">
                <a:latin typeface="Cambria" panose="02040503050406030204" pitchFamily="18" charset="0"/>
              </a:rPr>
              <a:t>демонстрируют участникам </a:t>
            </a:r>
            <a:r>
              <a:rPr lang="ru-RU" sz="1600" kern="1200" dirty="0" smtClean="0">
                <a:latin typeface="Cambria" panose="02040503050406030204" pitchFamily="18" charset="0"/>
              </a:rPr>
              <a:t>ГИА </a:t>
            </a:r>
            <a:r>
              <a:rPr lang="ru-RU" sz="1600" kern="1200" dirty="0">
                <a:latin typeface="Cambria" panose="02040503050406030204" pitchFamily="18" charset="0"/>
              </a:rPr>
              <a:t>целостность упаковки доставочного пакета с ИК;</a:t>
            </a:r>
          </a:p>
          <a:p>
            <a:pPr marL="457200" lvl="2" indent="177800" defTabSz="577850">
              <a:spcBef>
                <a:spcPct val="0"/>
              </a:spcBef>
              <a:buChar char="••"/>
            </a:pPr>
            <a:r>
              <a:rPr lang="ru-RU" sz="1600" kern="1200" dirty="0">
                <a:latin typeface="Cambria" panose="02040503050406030204" pitchFamily="18" charset="0"/>
              </a:rPr>
              <a:t>производят вскрытие доставочного пакета с ИК;</a:t>
            </a:r>
          </a:p>
          <a:p>
            <a:pPr marL="457200" lvl="2" indent="177800">
              <a:spcBef>
                <a:spcPct val="0"/>
              </a:spcBef>
              <a:buFontTx/>
              <a:buChar char="••"/>
              <a:defRPr/>
            </a:pPr>
            <a:r>
              <a:rPr lang="ru-RU" sz="1600" dirty="0">
                <a:latin typeface="Cambria" panose="02040503050406030204" pitchFamily="18" charset="0"/>
              </a:rPr>
              <a:t>в</a:t>
            </a:r>
            <a:r>
              <a:rPr lang="ru-RU" sz="1600" kern="1200" dirty="0">
                <a:latin typeface="Cambria" panose="02040503050406030204" pitchFamily="18" charset="0"/>
              </a:rPr>
              <a:t> случае обнаружения участником </a:t>
            </a:r>
            <a:r>
              <a:rPr lang="ru-RU" sz="1600" kern="1200" dirty="0" smtClean="0">
                <a:latin typeface="Cambria" panose="02040503050406030204" pitchFamily="18" charset="0"/>
              </a:rPr>
              <a:t>ГИА </a:t>
            </a:r>
            <a:r>
              <a:rPr lang="ru-RU" sz="1600" kern="1200" dirty="0">
                <a:latin typeface="Cambria" panose="02040503050406030204" pitchFamily="18" charset="0"/>
              </a:rPr>
              <a:t>брака или некомплектности ЭМ выдают участнику </a:t>
            </a:r>
            <a:r>
              <a:rPr lang="ru-RU" sz="1600" kern="1200" dirty="0" smtClean="0">
                <a:latin typeface="Cambria" panose="02040503050406030204" pitchFamily="18" charset="0"/>
              </a:rPr>
              <a:t>ГИА </a:t>
            </a:r>
            <a:r>
              <a:rPr lang="ru-RU" sz="1600" kern="1200" dirty="0">
                <a:latin typeface="Cambria" panose="02040503050406030204" pitchFamily="18" charset="0"/>
              </a:rPr>
              <a:t>новый комплект ЭМ;</a:t>
            </a:r>
          </a:p>
          <a:p>
            <a:pPr marL="457200" lvl="2" indent="177800">
              <a:spcBef>
                <a:spcPct val="0"/>
              </a:spcBef>
              <a:buFontTx/>
              <a:buChar char="••"/>
              <a:defRPr/>
            </a:pPr>
            <a:r>
              <a:rPr lang="ru-RU" sz="1600" dirty="0">
                <a:latin typeface="Cambria" panose="02040503050406030204" pitchFamily="18" charset="0"/>
              </a:rPr>
              <a:t>п</a:t>
            </a:r>
            <a:r>
              <a:rPr lang="ru-RU" sz="1600" kern="1200" dirty="0">
                <a:latin typeface="Cambria" panose="02040503050406030204" pitchFamily="18" charset="0"/>
              </a:rPr>
              <a:t>осле заполнения участниками </a:t>
            </a:r>
            <a:r>
              <a:rPr lang="ru-RU" sz="1600" kern="1200" dirty="0" smtClean="0">
                <a:latin typeface="Cambria" panose="02040503050406030204" pitchFamily="18" charset="0"/>
              </a:rPr>
              <a:t>ГИА </a:t>
            </a:r>
            <a:r>
              <a:rPr lang="ru-RU" sz="1600" kern="1200" dirty="0">
                <a:latin typeface="Cambria" panose="02040503050406030204" pitchFamily="18" charset="0"/>
              </a:rPr>
              <a:t>регистрационных полей, объявляют начало экзамена, продолжительность и время его окончания, фиксируют их на доске (информационном стенде).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02191" y="4293096"/>
            <a:ext cx="1800200" cy="2304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ru-RU" b="1" dirty="0">
                <a:latin typeface="Cambria" panose="02040503050406030204" pitchFamily="18" charset="0"/>
              </a:rPr>
              <a:t>Участник </a:t>
            </a:r>
            <a:r>
              <a:rPr lang="ru-RU" b="1" dirty="0" smtClean="0">
                <a:latin typeface="Cambria" panose="02040503050406030204" pitchFamily="18" charset="0"/>
              </a:rPr>
              <a:t> ГИА</a:t>
            </a:r>
            <a:endParaRPr lang="ru-RU" b="1" dirty="0">
              <a:latin typeface="Cambria" panose="02040503050406030204" pitchFamily="18" charset="0"/>
            </a:endParaRPr>
          </a:p>
        </p:txBody>
      </p:sp>
      <p:sp>
        <p:nvSpPr>
          <p:cNvPr id="29" name="Стрелка вниз 28"/>
          <p:cNvSpPr/>
          <p:nvPr/>
        </p:nvSpPr>
        <p:spPr>
          <a:xfrm rot="16200000">
            <a:off x="6491897" y="4578819"/>
            <a:ext cx="375330" cy="326687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8891" tIns="578250" rIns="8890" bIns="578251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kern="1200" dirty="0">
              <a:latin typeface="Cambria" panose="020405030504060302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043608" y="4653136"/>
            <a:ext cx="5544616" cy="1944216"/>
          </a:xfrm>
          <a:prstGeom prst="rect">
            <a:avLst/>
          </a:prstGeom>
          <a:ln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64009" tIns="57331" rIns="57331" bIns="57333" numCol="1" spcCol="1270" anchor="t" anchorCtr="0">
            <a:noAutofit/>
          </a:bodyPr>
          <a:lstStyle/>
          <a:p>
            <a:pPr marL="0" lvl="1" indent="177800" algn="l" defTabSz="400050"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600" kern="1200" dirty="0">
                <a:latin typeface="Cambria" panose="02040503050406030204" pitchFamily="18" charset="0"/>
              </a:rPr>
              <a:t>вскрывает ИК;</a:t>
            </a:r>
          </a:p>
          <a:p>
            <a:pPr marL="0" lvl="1" indent="177800" algn="l" defTabSz="400050"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600" kern="1200" dirty="0">
                <a:latin typeface="Cambria" panose="02040503050406030204" pitchFamily="18" charset="0"/>
              </a:rPr>
              <a:t>проверяет комплектность и качество печати ЭМ;</a:t>
            </a:r>
          </a:p>
          <a:p>
            <a:pPr marL="0" lvl="1" indent="177800" algn="l" defTabSz="400050"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600" kern="1200" dirty="0">
                <a:latin typeface="Cambria" panose="02040503050406030204" pitchFamily="18" charset="0"/>
              </a:rPr>
              <a:t>заполняет регистрационные поля бланков </a:t>
            </a:r>
            <a:r>
              <a:rPr lang="ru-RU" sz="1600" kern="1200" dirty="0" smtClean="0">
                <a:latin typeface="Cambria" panose="02040503050406030204" pitchFamily="18" charset="0"/>
              </a:rPr>
              <a:t>ГИА;</a:t>
            </a:r>
            <a:endParaRPr lang="ru-RU" sz="1600" kern="1200" dirty="0">
              <a:latin typeface="Cambria" panose="02040503050406030204" pitchFamily="18" charset="0"/>
            </a:endParaRPr>
          </a:p>
          <a:p>
            <a:pPr marL="0" lvl="1" indent="177800" algn="l" defTabSz="400050"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600" dirty="0">
                <a:latin typeface="Cambria" panose="02040503050406030204" pitchFamily="18" charset="0"/>
              </a:rPr>
              <a:t>п</a:t>
            </a:r>
            <a:r>
              <a:rPr lang="ru-RU" sz="1600" kern="1200" dirty="0">
                <a:latin typeface="Cambria" panose="02040503050406030204" pitchFamily="18" charset="0"/>
              </a:rPr>
              <a:t>осле объявления начала экзамена приступает к выполнению экзаменационной работы;</a:t>
            </a:r>
          </a:p>
          <a:p>
            <a:pPr marL="0" lvl="1" indent="177800" defTabSz="400050"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600" dirty="0">
                <a:latin typeface="Cambria" panose="02040503050406030204" pitchFamily="18" charset="0"/>
              </a:rPr>
              <a:t>работа выполняется </a:t>
            </a:r>
            <a:r>
              <a:rPr lang="ru-RU" sz="1600" dirty="0" err="1">
                <a:latin typeface="Cambria" panose="02040503050406030204" pitchFamily="18" charset="0"/>
              </a:rPr>
              <a:t>гелевой</a:t>
            </a:r>
            <a:r>
              <a:rPr lang="ru-RU" sz="1600" dirty="0">
                <a:latin typeface="Cambria" panose="02040503050406030204" pitchFamily="18" charset="0"/>
              </a:rPr>
              <a:t> или капиллярной ручкой с чернилами черного цвета.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043608" y="4293096"/>
            <a:ext cx="5544616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ambria" panose="02040503050406030204" pitchFamily="18" charset="0"/>
              </a:rPr>
              <a:t>По указанию организатора в аудитории</a:t>
            </a:r>
          </a:p>
        </p:txBody>
      </p:sp>
    </p:spTree>
    <p:extLst>
      <p:ext uri="{BB962C8B-B14F-4D97-AF65-F5344CB8AC3E}">
        <p14:creationId xmlns:p14="http://schemas.microsoft.com/office/powerpoint/2010/main" val="10759044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5300960" y="1628800"/>
            <a:ext cx="3456384" cy="482453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43608" y="181971"/>
            <a:ext cx="7941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Проведение </a:t>
            </a:r>
            <a: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ГИА</a:t>
            </a:r>
            <a:endParaRPr lang="ru-RU" sz="3600" b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 в аудитории</a:t>
            </a:r>
          </a:p>
        </p:txBody>
      </p:sp>
      <p:pic>
        <p:nvPicPr>
          <p:cNvPr id="7170" name="Picture 2" descr="C:\Users\косатюк_п\Documents\ГИА-11\Обучение специалистов ППЭ\moodle\для moodle\картинки\dHFtVP-vp1c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2283" l="4663" r="89378">
                        <a14:foregroundMark x1="40933" y1="13826" x2="52591" y2="7717"/>
                        <a14:foregroundMark x1="37565" y1="3859" x2="32383" y2="2251"/>
                        <a14:foregroundMark x1="43782" y1="52090" x2="82383" y2="51768"/>
                        <a14:foregroundMark x1="87824" y1="89389" x2="14508" y2="85852"/>
                        <a14:foregroundMark x1="53886" y1="88746" x2="70984" y2="90032"/>
                        <a14:foregroundMark x1="14508" y1="85852" x2="5440" y2="59164"/>
                        <a14:foregroundMark x1="5181" y1="58521" x2="23316" y2="3537"/>
                        <a14:foregroundMark x1="37565" y1="1286" x2="58031" y2="6431"/>
                        <a14:foregroundMark x1="58549" y1="7074" x2="69171" y2="26688"/>
                        <a14:foregroundMark x1="69689" y1="27974" x2="84715" y2="51768"/>
                        <a14:foregroundMark x1="84715" y1="52090" x2="88601" y2="69453"/>
                        <a14:foregroundMark x1="88342" y1="70418" x2="88601" y2="87781"/>
                        <a14:foregroundMark x1="88083" y1="88424" x2="88601" y2="89389"/>
                        <a14:foregroundMark x1="88342" y1="90675" x2="17098" y2="90354"/>
                        <a14:foregroundMark x1="17358" y1="90675" x2="4404" y2="60772"/>
                        <a14:foregroundMark x1="48705" y1="81350" x2="83420" y2="81672"/>
                        <a14:foregroundMark x1="78497" y1="69132" x2="74352" y2="57878"/>
                        <a14:foregroundMark x1="26166" y1="3537" x2="31088" y2="1608"/>
                        <a14:foregroundMark x1="32383" y1="1286" x2="36788" y2="1929"/>
                        <a14:backgroundMark x1="21762" y1="1286" x2="27461" y2="322"/>
                        <a14:backgroundMark x1="58549" y1="4180" x2="41969" y2="322"/>
                        <a14:backgroundMark x1="41710" y1="643" x2="27720" y2="322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165" y="2604579"/>
            <a:ext cx="3288586" cy="287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467544" y="1628800"/>
            <a:ext cx="4546848" cy="201622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>
                <a:latin typeface="Cambria" panose="02040503050406030204" pitchFamily="18" charset="0"/>
              </a:rPr>
              <a:t>Участники </a:t>
            </a:r>
            <a:r>
              <a:rPr lang="ru-RU" sz="2000" dirty="0" smtClean="0">
                <a:latin typeface="Cambria" panose="02040503050406030204" pitchFamily="18" charset="0"/>
              </a:rPr>
              <a:t>ГИА </a:t>
            </a:r>
            <a:r>
              <a:rPr lang="ru-RU" sz="2000" dirty="0">
                <a:latin typeface="Cambria" panose="02040503050406030204" pitchFamily="18" charset="0"/>
              </a:rPr>
              <a:t>должны: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Cambria" panose="02040503050406030204" pitchFamily="18" charset="0"/>
              </a:rPr>
              <a:t>соблюдать Порядок проведения ГИА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Cambria" panose="02040503050406030204" pitchFamily="18" charset="0"/>
              </a:rPr>
              <a:t>следовать указаниям организаторов в аудитории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7544" y="3897050"/>
            <a:ext cx="4546848" cy="255628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>
                <a:latin typeface="Cambria" panose="02040503050406030204" pitchFamily="18" charset="0"/>
              </a:rPr>
              <a:t>Организаторы должны: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Cambria" panose="02040503050406030204" pitchFamily="18" charset="0"/>
              </a:rPr>
              <a:t>обеспечивать Порядок проведения экзамена в аудитории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Cambria" panose="02040503050406030204" pitchFamily="18" charset="0"/>
              </a:rPr>
              <a:t>осуществлять контроль за порядком проведения экзамена в аудитории и вне аудитории.</a:t>
            </a:r>
          </a:p>
        </p:txBody>
      </p:sp>
    </p:spTree>
    <p:extLst>
      <p:ext uri="{BB962C8B-B14F-4D97-AF65-F5344CB8AC3E}">
        <p14:creationId xmlns:p14="http://schemas.microsoft.com/office/powerpoint/2010/main" val="36256024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043608" y="181971"/>
            <a:ext cx="7941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Проведение </a:t>
            </a:r>
            <a: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ГИА</a:t>
            </a:r>
            <a:endParaRPr lang="ru-RU" sz="3600" b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 в аудитории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0" y="1558196"/>
            <a:ext cx="7488832" cy="71867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>
                <a:latin typeface="Cambria" panose="02040503050406030204" pitchFamily="18" charset="0"/>
              </a:rPr>
              <a:t>Во время экзамена на рабочем столе участника </a:t>
            </a:r>
            <a:r>
              <a:rPr lang="ru-RU" sz="2000" dirty="0" smtClean="0">
                <a:latin typeface="Cambria" panose="02040503050406030204" pitchFamily="18" charset="0"/>
              </a:rPr>
              <a:t>ГИА </a:t>
            </a:r>
            <a:r>
              <a:rPr lang="ru-RU" sz="2000" dirty="0">
                <a:latin typeface="Cambria" panose="02040503050406030204" pitchFamily="18" charset="0"/>
              </a:rPr>
              <a:t>помимо экзаменационных материалов могут находиться: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909542" y="1521490"/>
            <a:ext cx="873636" cy="7920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94" name="Выноска со стрелкой влево 7193"/>
          <p:cNvSpPr/>
          <p:nvPr/>
        </p:nvSpPr>
        <p:spPr>
          <a:xfrm>
            <a:off x="5940152" y="2348881"/>
            <a:ext cx="3045023" cy="3716252"/>
          </a:xfrm>
          <a:prstGeom prst="leftArrowCallout">
            <a:avLst>
              <a:gd name="adj1" fmla="val 32185"/>
              <a:gd name="adj2" fmla="val 24781"/>
              <a:gd name="adj3" fmla="val 6998"/>
              <a:gd name="adj4" fmla="val 87872"/>
            </a:avLst>
          </a:prstGeom>
          <a:solidFill>
            <a:schemeClr val="accent1">
              <a:alpha val="0"/>
            </a:schemeClr>
          </a:solidFill>
          <a:ln w="9525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mbria" panose="02040503050406030204" pitchFamily="18" charset="0"/>
            </a:endParaRPr>
          </a:p>
        </p:txBody>
      </p:sp>
      <p:grpSp>
        <p:nvGrpSpPr>
          <p:cNvPr id="47" name="Группа 46"/>
          <p:cNvGrpSpPr/>
          <p:nvPr/>
        </p:nvGrpSpPr>
        <p:grpSpPr>
          <a:xfrm>
            <a:off x="264140" y="2549934"/>
            <a:ext cx="2773486" cy="974364"/>
            <a:chOff x="251521" y="2588060"/>
            <a:chExt cx="2773486" cy="905710"/>
          </a:xfrm>
        </p:grpSpPr>
        <p:sp>
          <p:nvSpPr>
            <p:cNvPr id="7196" name="Полилиния 7195"/>
            <p:cNvSpPr/>
            <p:nvPr/>
          </p:nvSpPr>
          <p:spPr>
            <a:xfrm>
              <a:off x="528835" y="2713717"/>
              <a:ext cx="2496172" cy="780053"/>
            </a:xfrm>
            <a:custGeom>
              <a:avLst/>
              <a:gdLst>
                <a:gd name="connsiteX0" fmla="*/ 0 w 2496172"/>
                <a:gd name="connsiteY0" fmla="*/ 0 h 780053"/>
                <a:gd name="connsiteX1" fmla="*/ 2496172 w 2496172"/>
                <a:gd name="connsiteY1" fmla="*/ 0 h 780053"/>
                <a:gd name="connsiteX2" fmla="*/ 2496172 w 2496172"/>
                <a:gd name="connsiteY2" fmla="*/ 780053 h 780053"/>
                <a:gd name="connsiteX3" fmla="*/ 0 w 2496172"/>
                <a:gd name="connsiteY3" fmla="*/ 780053 h 780053"/>
                <a:gd name="connsiteX4" fmla="*/ 0 w 2496172"/>
                <a:gd name="connsiteY4" fmla="*/ 0 h 780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6172" h="780053">
                  <a:moveTo>
                    <a:pt x="0" y="0"/>
                  </a:moveTo>
                  <a:lnTo>
                    <a:pt x="2496172" y="0"/>
                  </a:lnTo>
                  <a:lnTo>
                    <a:pt x="2496172" y="780053"/>
                  </a:lnTo>
                  <a:lnTo>
                    <a:pt x="0" y="78005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28357" tIns="53340" rIns="53340" bIns="5334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>
                  <a:latin typeface="Cambria" panose="02040503050406030204" pitchFamily="18" charset="0"/>
                </a:rPr>
                <a:t>Черная </a:t>
              </a:r>
              <a:r>
                <a:rPr lang="ru-RU" sz="1400" kern="1200" dirty="0" err="1">
                  <a:latin typeface="Cambria" panose="02040503050406030204" pitchFamily="18" charset="0"/>
                </a:rPr>
                <a:t>гелевая</a:t>
              </a:r>
              <a:r>
                <a:rPr lang="ru-RU" sz="1400" dirty="0">
                  <a:latin typeface="Cambria" panose="02040503050406030204" pitchFamily="18" charset="0"/>
                </a:rPr>
                <a:t> или </a:t>
              </a:r>
              <a:r>
                <a:rPr lang="ru-RU" sz="1400" kern="1200" dirty="0">
                  <a:latin typeface="Cambria" panose="02040503050406030204" pitchFamily="18" charset="0"/>
                </a:rPr>
                <a:t>капиллярная ручка</a:t>
              </a:r>
            </a:p>
          </p:txBody>
        </p:sp>
        <p:sp>
          <p:nvSpPr>
            <p:cNvPr id="7197" name="Прямоугольник 7196"/>
            <p:cNvSpPr/>
            <p:nvPr/>
          </p:nvSpPr>
          <p:spPr>
            <a:xfrm>
              <a:off x="251521" y="2588060"/>
              <a:ext cx="755279" cy="81905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1027" name="Picture 3" descr="C:\Users\косатюк_п\Documents\ГИА-11\Обучение специалистов ППЭ\moodle\для moodle\картинки\green-pen.png"/>
            <p:cNvPicPr>
              <a:picLocks noChangeAspect="1" noChangeArrowheads="1"/>
            </p:cNvPicPr>
            <p:nvPr/>
          </p:nvPicPr>
          <p:blipFill>
            <a:blip r:embed="rId3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835" y="2634451"/>
              <a:ext cx="260403" cy="679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Группа 45"/>
          <p:cNvGrpSpPr/>
          <p:nvPr/>
        </p:nvGrpSpPr>
        <p:grpSpPr>
          <a:xfrm>
            <a:off x="3084395" y="2780593"/>
            <a:ext cx="2773486" cy="864431"/>
            <a:chOff x="3120628" y="2588060"/>
            <a:chExt cx="2773486" cy="905710"/>
          </a:xfrm>
        </p:grpSpPr>
        <p:sp>
          <p:nvSpPr>
            <p:cNvPr id="7198" name="Полилиния 7197"/>
            <p:cNvSpPr/>
            <p:nvPr/>
          </p:nvSpPr>
          <p:spPr>
            <a:xfrm>
              <a:off x="3397942" y="2713717"/>
              <a:ext cx="2496172" cy="780053"/>
            </a:xfrm>
            <a:custGeom>
              <a:avLst/>
              <a:gdLst>
                <a:gd name="connsiteX0" fmla="*/ 0 w 2496172"/>
                <a:gd name="connsiteY0" fmla="*/ 0 h 780053"/>
                <a:gd name="connsiteX1" fmla="*/ 2496172 w 2496172"/>
                <a:gd name="connsiteY1" fmla="*/ 0 h 780053"/>
                <a:gd name="connsiteX2" fmla="*/ 2496172 w 2496172"/>
                <a:gd name="connsiteY2" fmla="*/ 780053 h 780053"/>
                <a:gd name="connsiteX3" fmla="*/ 0 w 2496172"/>
                <a:gd name="connsiteY3" fmla="*/ 780053 h 780053"/>
                <a:gd name="connsiteX4" fmla="*/ 0 w 2496172"/>
                <a:gd name="connsiteY4" fmla="*/ 0 h 780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6172" h="780053">
                  <a:moveTo>
                    <a:pt x="0" y="0"/>
                  </a:moveTo>
                  <a:lnTo>
                    <a:pt x="2496172" y="0"/>
                  </a:lnTo>
                  <a:lnTo>
                    <a:pt x="2496172" y="780053"/>
                  </a:lnTo>
                  <a:lnTo>
                    <a:pt x="0" y="78005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28357" tIns="53340" rIns="53340" bIns="5334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>
                  <a:latin typeface="Cambria" panose="02040503050406030204" pitchFamily="18" charset="0"/>
                </a:rPr>
                <a:t>Документ, удостоверяющий личность</a:t>
              </a:r>
            </a:p>
          </p:txBody>
        </p:sp>
        <p:sp>
          <p:nvSpPr>
            <p:cNvPr id="7199" name="Прямоугольник 7198"/>
            <p:cNvSpPr/>
            <p:nvPr/>
          </p:nvSpPr>
          <p:spPr>
            <a:xfrm>
              <a:off x="3120628" y="2588060"/>
              <a:ext cx="755279" cy="81905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48" name="Группа 47"/>
          <p:cNvGrpSpPr/>
          <p:nvPr/>
        </p:nvGrpSpPr>
        <p:grpSpPr>
          <a:xfrm>
            <a:off x="251521" y="3750781"/>
            <a:ext cx="2773486" cy="974363"/>
            <a:chOff x="251521" y="3570062"/>
            <a:chExt cx="2773486" cy="905709"/>
          </a:xfrm>
        </p:grpSpPr>
        <p:sp>
          <p:nvSpPr>
            <p:cNvPr id="32" name="Полилиния 31"/>
            <p:cNvSpPr/>
            <p:nvPr/>
          </p:nvSpPr>
          <p:spPr>
            <a:xfrm>
              <a:off x="528835" y="3659755"/>
              <a:ext cx="2496172" cy="816016"/>
            </a:xfrm>
            <a:custGeom>
              <a:avLst/>
              <a:gdLst>
                <a:gd name="connsiteX0" fmla="*/ 0 w 2496172"/>
                <a:gd name="connsiteY0" fmla="*/ 0 h 780053"/>
                <a:gd name="connsiteX1" fmla="*/ 2496172 w 2496172"/>
                <a:gd name="connsiteY1" fmla="*/ 0 h 780053"/>
                <a:gd name="connsiteX2" fmla="*/ 2496172 w 2496172"/>
                <a:gd name="connsiteY2" fmla="*/ 780053 h 780053"/>
                <a:gd name="connsiteX3" fmla="*/ 0 w 2496172"/>
                <a:gd name="connsiteY3" fmla="*/ 780053 h 780053"/>
                <a:gd name="connsiteX4" fmla="*/ 0 w 2496172"/>
                <a:gd name="connsiteY4" fmla="*/ 0 h 780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6172" h="780053">
                  <a:moveTo>
                    <a:pt x="0" y="0"/>
                  </a:moveTo>
                  <a:lnTo>
                    <a:pt x="2496172" y="0"/>
                  </a:lnTo>
                  <a:lnTo>
                    <a:pt x="2496172" y="780053"/>
                  </a:lnTo>
                  <a:lnTo>
                    <a:pt x="0" y="78005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28357" tIns="53340" rIns="53340" bIns="5334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>
                  <a:latin typeface="Cambria" panose="02040503050406030204" pitchFamily="18" charset="0"/>
                </a:rPr>
                <a:t>Лекарства и питание (при необходимости)</a:t>
              </a: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51521" y="3570062"/>
              <a:ext cx="755279" cy="81905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1028" name="Picture 4" descr="C:\Users\косатюк_п\Documents\ГИА-11\Обучение специалистов ППЭ\moodle\для moodle\картинки\bottles-309391_640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145" y="3754608"/>
              <a:ext cx="592849" cy="582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296090" y="4974916"/>
            <a:ext cx="2760867" cy="974364"/>
            <a:chOff x="1692384" y="5534064"/>
            <a:chExt cx="2760867" cy="905710"/>
          </a:xfrm>
        </p:grpSpPr>
        <p:sp>
          <p:nvSpPr>
            <p:cNvPr id="40" name="Полилиния 39"/>
            <p:cNvSpPr/>
            <p:nvPr/>
          </p:nvSpPr>
          <p:spPr>
            <a:xfrm>
              <a:off x="1957079" y="5659721"/>
              <a:ext cx="2496172" cy="780053"/>
            </a:xfrm>
            <a:custGeom>
              <a:avLst/>
              <a:gdLst>
                <a:gd name="connsiteX0" fmla="*/ 0 w 2496172"/>
                <a:gd name="connsiteY0" fmla="*/ 0 h 780053"/>
                <a:gd name="connsiteX1" fmla="*/ 2496172 w 2496172"/>
                <a:gd name="connsiteY1" fmla="*/ 0 h 780053"/>
                <a:gd name="connsiteX2" fmla="*/ 2496172 w 2496172"/>
                <a:gd name="connsiteY2" fmla="*/ 780053 h 780053"/>
                <a:gd name="connsiteX3" fmla="*/ 0 w 2496172"/>
                <a:gd name="connsiteY3" fmla="*/ 780053 h 780053"/>
                <a:gd name="connsiteX4" fmla="*/ 0 w 2496172"/>
                <a:gd name="connsiteY4" fmla="*/ 0 h 780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6172" h="780053">
                  <a:moveTo>
                    <a:pt x="0" y="0"/>
                  </a:moveTo>
                  <a:lnTo>
                    <a:pt x="2496172" y="0"/>
                  </a:lnTo>
                  <a:lnTo>
                    <a:pt x="2496172" y="780053"/>
                  </a:lnTo>
                  <a:lnTo>
                    <a:pt x="0" y="78005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28357" tIns="53340" rIns="53340" bIns="5334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>
                  <a:latin typeface="Cambria" panose="02040503050406030204" pitchFamily="18" charset="0"/>
                </a:rPr>
                <a:t>Специальные технические средства</a:t>
              </a: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1692384" y="5534064"/>
              <a:ext cx="730041" cy="81905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1032" name="Picture 8" descr="C:\Users\косатюк_п\Documents\ГИА-11\Обучение специалистов ППЭ\moodle\для moodle\картинки\BD40-00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backgroundMark x1="8485" y1="28916" x2="46061" y2="16867"/>
                          <a14:backgroundMark x1="94545" y1="7229" x2="94545" y2="72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4334" y="5980797"/>
              <a:ext cx="687427" cy="360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3" name="Picture 9" descr="C:\Users\косатюк_п\Documents\ГИА-11\Обучение специалистов ППЭ\moodle\для moodle\картинки\magnifying-glass-189254_640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9492" y="5659721"/>
              <a:ext cx="337110" cy="321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4" name="Группа 43"/>
          <p:cNvGrpSpPr/>
          <p:nvPr/>
        </p:nvGrpSpPr>
        <p:grpSpPr>
          <a:xfrm>
            <a:off x="3108227" y="4737947"/>
            <a:ext cx="2760867" cy="864430"/>
            <a:chOff x="3120628" y="4552063"/>
            <a:chExt cx="2760867" cy="905709"/>
          </a:xfrm>
        </p:grpSpPr>
        <p:sp>
          <p:nvSpPr>
            <p:cNvPr id="38" name="Полилиния 37"/>
            <p:cNvSpPr/>
            <p:nvPr/>
          </p:nvSpPr>
          <p:spPr>
            <a:xfrm>
              <a:off x="3385323" y="4677719"/>
              <a:ext cx="2496172" cy="780053"/>
            </a:xfrm>
            <a:custGeom>
              <a:avLst/>
              <a:gdLst>
                <a:gd name="connsiteX0" fmla="*/ 0 w 2496172"/>
                <a:gd name="connsiteY0" fmla="*/ 0 h 780053"/>
                <a:gd name="connsiteX1" fmla="*/ 2496172 w 2496172"/>
                <a:gd name="connsiteY1" fmla="*/ 0 h 780053"/>
                <a:gd name="connsiteX2" fmla="*/ 2496172 w 2496172"/>
                <a:gd name="connsiteY2" fmla="*/ 780053 h 780053"/>
                <a:gd name="connsiteX3" fmla="*/ 0 w 2496172"/>
                <a:gd name="connsiteY3" fmla="*/ 780053 h 780053"/>
                <a:gd name="connsiteX4" fmla="*/ 0 w 2496172"/>
                <a:gd name="connsiteY4" fmla="*/ 0 h 780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6172" h="780053">
                  <a:moveTo>
                    <a:pt x="0" y="0"/>
                  </a:moveTo>
                  <a:lnTo>
                    <a:pt x="2496172" y="0"/>
                  </a:lnTo>
                  <a:lnTo>
                    <a:pt x="2496172" y="780053"/>
                  </a:lnTo>
                  <a:lnTo>
                    <a:pt x="0" y="78005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28357" tIns="53340" rIns="53340" bIns="5334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>
                  <a:latin typeface="Cambria" panose="02040503050406030204" pitchFamily="18" charset="0"/>
                </a:rPr>
                <a:t>Черновик (за исключением ОГЭ по иностранным языкам)</a:t>
              </a: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3120628" y="4552063"/>
              <a:ext cx="730041" cy="81905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1031" name="Picture 7" descr="C:\Users\косатюк_п\Documents\ГИА-11\Обучение специалистов ППЭ\moodle\для moodle\картинки\three-305480_640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41" y="4645463"/>
              <a:ext cx="685530" cy="668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" name="Группа 44"/>
          <p:cNvGrpSpPr/>
          <p:nvPr/>
        </p:nvGrpSpPr>
        <p:grpSpPr>
          <a:xfrm>
            <a:off x="3109385" y="3727344"/>
            <a:ext cx="2794434" cy="864430"/>
            <a:chOff x="3099680" y="3570062"/>
            <a:chExt cx="2794434" cy="905709"/>
          </a:xfrm>
        </p:grpSpPr>
        <p:sp>
          <p:nvSpPr>
            <p:cNvPr id="34" name="Полилиния 33"/>
            <p:cNvSpPr/>
            <p:nvPr/>
          </p:nvSpPr>
          <p:spPr>
            <a:xfrm>
              <a:off x="3397942" y="3695718"/>
              <a:ext cx="2496172" cy="780053"/>
            </a:xfrm>
            <a:custGeom>
              <a:avLst/>
              <a:gdLst>
                <a:gd name="connsiteX0" fmla="*/ 0 w 2496172"/>
                <a:gd name="connsiteY0" fmla="*/ 0 h 780053"/>
                <a:gd name="connsiteX1" fmla="*/ 2496172 w 2496172"/>
                <a:gd name="connsiteY1" fmla="*/ 0 h 780053"/>
                <a:gd name="connsiteX2" fmla="*/ 2496172 w 2496172"/>
                <a:gd name="connsiteY2" fmla="*/ 780053 h 780053"/>
                <a:gd name="connsiteX3" fmla="*/ 0 w 2496172"/>
                <a:gd name="connsiteY3" fmla="*/ 780053 h 780053"/>
                <a:gd name="connsiteX4" fmla="*/ 0 w 2496172"/>
                <a:gd name="connsiteY4" fmla="*/ 0 h 780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6172" h="780053">
                  <a:moveTo>
                    <a:pt x="0" y="0"/>
                  </a:moveTo>
                  <a:lnTo>
                    <a:pt x="2496172" y="0"/>
                  </a:lnTo>
                  <a:lnTo>
                    <a:pt x="2496172" y="780053"/>
                  </a:lnTo>
                  <a:lnTo>
                    <a:pt x="0" y="78005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28357" tIns="53340" rIns="53340" bIns="5334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>
                  <a:latin typeface="Cambria" panose="02040503050406030204" pitchFamily="18" charset="0"/>
                </a:rPr>
                <a:t>Средства обучения и воспитания</a:t>
              </a: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3120628" y="3570062"/>
              <a:ext cx="755279" cy="81905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1034" name="Picture 10" descr="C:\Users\косатюк_п\Documents\ГИА-11\Обучение специалистов ППЭ\moodle\для moodle\картинки\77cc5a8de7ebe2f9d94af18b6001b752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348" b="100000" l="0" r="100000">
                          <a14:foregroundMark x1="52022" y1="19407" x2="59030" y2="11051"/>
                          <a14:foregroundMark x1="65229" y1="8356" x2="69811" y2="8356"/>
                          <a14:foregroundMark x1="82210" y1="18329" x2="81671" y2="27224"/>
                          <a14:foregroundMark x1="81402" y1="30997" x2="74663" y2="38005"/>
                          <a14:foregroundMark x1="73315" y1="39084" x2="56334" y2="43935"/>
                          <a14:foregroundMark x1="70889" y1="38544" x2="58760" y2="41240"/>
                          <a14:foregroundMark x1="55526" y1="43666" x2="45013" y2="50943"/>
                          <a14:foregroundMark x1="32884" y1="78976" x2="32075" y2="89757"/>
                          <a14:foregroundMark x1="33154" y1="81402" x2="35310" y2="85445"/>
                          <a14:foregroundMark x1="42049" y1="59030" x2="73046" y2="48787"/>
                          <a14:foregroundMark x1="73854" y1="49596" x2="75741" y2="52291"/>
                          <a14:foregroundMark x1="77089" y1="56334" x2="77898" y2="61186"/>
                          <a14:foregroundMark x1="76280" y1="63612" x2="47170" y2="73585"/>
                          <a14:foregroundMark x1="51087" y1="21143" x2="13043" y2="87429"/>
                          <a14:backgroundMark x1="61413" y1="27273" x2="61413" y2="27273"/>
                          <a14:backgroundMark x1="37500" y1="51705" x2="37500" y2="51705"/>
                          <a14:backgroundMark x1="60870" y1="50000" x2="60870" y2="50000"/>
                          <a14:backgroundMark x1="66304" y1="48295" x2="66304" y2="48295"/>
                          <a14:backgroundMark x1="71196" y1="43750" x2="41304" y2="56818"/>
                          <a14:backgroundMark x1="45109" y1="55682" x2="45109" y2="55682"/>
                          <a14:backgroundMark x1="42391" y1="56818" x2="42391" y2="568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9680" y="3597786"/>
              <a:ext cx="763608" cy="763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190" name="Группа 7189"/>
          <p:cNvGrpSpPr/>
          <p:nvPr/>
        </p:nvGrpSpPr>
        <p:grpSpPr>
          <a:xfrm>
            <a:off x="6376804" y="2420888"/>
            <a:ext cx="2515676" cy="3644244"/>
            <a:chOff x="6424704" y="2809846"/>
            <a:chExt cx="2515676" cy="3743738"/>
          </a:xfrm>
        </p:grpSpPr>
        <p:grpSp>
          <p:nvGrpSpPr>
            <p:cNvPr id="68" name="Группа 67"/>
            <p:cNvGrpSpPr/>
            <p:nvPr/>
          </p:nvGrpSpPr>
          <p:grpSpPr>
            <a:xfrm>
              <a:off x="6435792" y="2809846"/>
              <a:ext cx="2496172" cy="618908"/>
              <a:chOff x="6372200" y="2666076"/>
              <a:chExt cx="2616238" cy="618908"/>
            </a:xfrm>
          </p:grpSpPr>
          <p:grpSp>
            <p:nvGrpSpPr>
              <p:cNvPr id="70" name="Группа 69"/>
              <p:cNvGrpSpPr/>
              <p:nvPr/>
            </p:nvGrpSpPr>
            <p:grpSpPr>
              <a:xfrm>
                <a:off x="6492266" y="2773761"/>
                <a:ext cx="2496172" cy="511223"/>
                <a:chOff x="3506462" y="1207309"/>
                <a:chExt cx="2496172" cy="780053"/>
              </a:xfrm>
            </p:grpSpPr>
            <p:sp>
              <p:nvSpPr>
                <p:cNvPr id="72" name="Прямоугольник 71"/>
                <p:cNvSpPr/>
                <p:nvPr/>
              </p:nvSpPr>
              <p:spPr>
                <a:xfrm>
                  <a:off x="3506462" y="1207309"/>
                  <a:ext cx="2496172" cy="780053"/>
                </a:xfrm>
                <a:prstGeom prst="rect">
                  <a:avLst/>
                </a:prstGeom>
              </p:spPr>
              <p:style>
                <a:lnRef idx="1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73" name="Прямоугольник 72"/>
                <p:cNvSpPr/>
                <p:nvPr/>
              </p:nvSpPr>
              <p:spPr>
                <a:xfrm>
                  <a:off x="3506462" y="1207309"/>
                  <a:ext cx="2496172" cy="78005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528357" tIns="53340" rIns="53340" bIns="53340" numCol="1" spcCol="1270" anchor="ctr" anchorCtr="0">
                  <a:noAutofit/>
                </a:bodyPr>
                <a:lstStyle/>
                <a:p>
                  <a:pPr lvl="0" defTabSz="622300">
                    <a:lnSpc>
                      <a:spcPct val="90000"/>
                    </a:lnSpc>
                    <a:spcBef>
                      <a:spcPct val="0"/>
                    </a:spcBef>
                  </a:pPr>
                  <a:r>
                    <a:rPr lang="ru-RU" sz="1400" dirty="0">
                      <a:latin typeface="Cambria" panose="02040503050406030204" pitchFamily="18" charset="0"/>
                    </a:rPr>
                    <a:t>Линейка </a:t>
                  </a:r>
                </a:p>
                <a:p>
                  <a:pPr lvl="0" defTabSz="622300">
                    <a:lnSpc>
                      <a:spcPct val="90000"/>
                    </a:lnSpc>
                    <a:spcBef>
                      <a:spcPct val="0"/>
                    </a:spcBef>
                  </a:pPr>
                  <a:r>
                    <a:rPr lang="ru-RU" sz="1400" dirty="0">
                      <a:latin typeface="Cambria" panose="02040503050406030204" pitchFamily="18" charset="0"/>
                    </a:rPr>
                    <a:t>(по математике)</a:t>
                  </a:r>
                  <a:endParaRPr lang="ru-RU" sz="1400" kern="1200" dirty="0">
                    <a:latin typeface="Cambria" panose="02040503050406030204" pitchFamily="18" charset="0"/>
                  </a:endParaRPr>
                </a:p>
              </p:txBody>
            </p:sp>
          </p:grpSp>
          <p:sp>
            <p:nvSpPr>
              <p:cNvPr id="71" name="Прямоугольник 70"/>
              <p:cNvSpPr/>
              <p:nvPr/>
            </p:nvSpPr>
            <p:spPr>
              <a:xfrm>
                <a:off x="6372200" y="2666076"/>
                <a:ext cx="514017" cy="559186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grpSp>
          <p:nvGrpSpPr>
            <p:cNvPr id="7188" name="Группа 7187"/>
            <p:cNvGrpSpPr/>
            <p:nvPr/>
          </p:nvGrpSpPr>
          <p:grpSpPr>
            <a:xfrm>
              <a:off x="6424704" y="3501008"/>
              <a:ext cx="2515676" cy="978871"/>
              <a:chOff x="6424704" y="3583456"/>
              <a:chExt cx="2515676" cy="997671"/>
            </a:xfrm>
          </p:grpSpPr>
          <p:grpSp>
            <p:nvGrpSpPr>
              <p:cNvPr id="7186" name="Группа 7185"/>
              <p:cNvGrpSpPr/>
              <p:nvPr/>
            </p:nvGrpSpPr>
            <p:grpSpPr>
              <a:xfrm>
                <a:off x="6444208" y="3583456"/>
                <a:ext cx="2496172" cy="997671"/>
                <a:chOff x="6372200" y="2737766"/>
                <a:chExt cx="2616238" cy="547218"/>
              </a:xfrm>
            </p:grpSpPr>
            <p:grpSp>
              <p:nvGrpSpPr>
                <p:cNvPr id="59" name="Группа 58"/>
                <p:cNvGrpSpPr/>
                <p:nvPr/>
              </p:nvGrpSpPr>
              <p:grpSpPr>
                <a:xfrm>
                  <a:off x="6492266" y="2773761"/>
                  <a:ext cx="2496172" cy="511223"/>
                  <a:chOff x="3506462" y="1207309"/>
                  <a:chExt cx="2496172" cy="780053"/>
                </a:xfrm>
              </p:grpSpPr>
              <p:sp>
                <p:nvSpPr>
                  <p:cNvPr id="60" name="Прямоугольник 59"/>
                  <p:cNvSpPr/>
                  <p:nvPr/>
                </p:nvSpPr>
                <p:spPr>
                  <a:xfrm>
                    <a:off x="3506462" y="1207309"/>
                    <a:ext cx="2496172" cy="780053"/>
                  </a:xfrm>
                  <a:prstGeom prst="rect">
                    <a:avLst/>
                  </a:prstGeom>
                </p:spPr>
                <p:style>
                  <a:ln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lt1">
                      <a:alpha val="4000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lt1">
                      <a:alpha val="4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  <p:sp>
                <p:nvSpPr>
                  <p:cNvPr id="61" name="Прямоугольник 60"/>
                  <p:cNvSpPr/>
                  <p:nvPr/>
                </p:nvSpPr>
                <p:spPr>
                  <a:xfrm>
                    <a:off x="3506462" y="1207309"/>
                    <a:ext cx="2496172" cy="707009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528357" tIns="53340" rIns="53340" bIns="53340" numCol="1" spcCol="1270" anchor="ctr" anchorCtr="0">
                    <a:noAutofit/>
                  </a:bodyPr>
                  <a:lstStyle/>
                  <a:p>
                    <a:pPr lvl="0" defTabSz="622300">
                      <a:lnSpc>
                        <a:spcPct val="90000"/>
                      </a:lnSpc>
                      <a:spcBef>
                        <a:spcPct val="0"/>
                      </a:spcBef>
                    </a:pPr>
                    <a:r>
                      <a:rPr lang="ru-RU" sz="1400" dirty="0">
                        <a:latin typeface="Cambria" panose="02040503050406030204" pitchFamily="18" charset="0"/>
                      </a:rPr>
                      <a:t>Линейка и непрограммируемый калькулятор</a:t>
                    </a:r>
                  </a:p>
                  <a:p>
                    <a:pPr lvl="0" defTabSz="622300">
                      <a:lnSpc>
                        <a:spcPct val="90000"/>
                      </a:lnSpc>
                      <a:spcBef>
                        <a:spcPct val="0"/>
                      </a:spcBef>
                    </a:pPr>
                    <a:r>
                      <a:rPr lang="ru-RU" sz="1400" dirty="0">
                        <a:latin typeface="Cambria" panose="02040503050406030204" pitchFamily="18" charset="0"/>
                      </a:rPr>
                      <a:t>(по физике)</a:t>
                    </a:r>
                    <a:endParaRPr lang="ru-RU" sz="1400" kern="1200" dirty="0">
                      <a:latin typeface="Cambria" panose="02040503050406030204" pitchFamily="18" charset="0"/>
                    </a:endParaRPr>
                  </a:p>
                </p:txBody>
              </p:sp>
            </p:grpSp>
            <p:sp>
              <p:nvSpPr>
                <p:cNvPr id="62" name="Прямоугольник 61"/>
                <p:cNvSpPr/>
                <p:nvPr/>
              </p:nvSpPr>
              <p:spPr>
                <a:xfrm>
                  <a:off x="6372200" y="2737766"/>
                  <a:ext cx="514017" cy="508937"/>
                </a:xfrm>
                <a:prstGeom prst="rect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pic>
            <p:nvPicPr>
              <p:cNvPr id="74" name="Picture 11" descr="C:\Users\косатюк_п\Documents\ГИА-11\Обучение специалистов ППЭ\moodle\для moodle\картинки\molumen_Ruler.pn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08333">
                <a:off x="6424704" y="3693598"/>
                <a:ext cx="512601" cy="2323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6" name="Picture 12" descr="C:\Users\косатюк_п\Documents\ГИА-11\Обучение специалистов ППЭ\moodle\для moodle\картинки\raschet_okon.1302711275.pn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246907">
                <a:off x="6477741" y="4019796"/>
                <a:ext cx="451742" cy="4517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3" name="Группа 82"/>
            <p:cNvGrpSpPr/>
            <p:nvPr/>
          </p:nvGrpSpPr>
          <p:grpSpPr>
            <a:xfrm>
              <a:off x="6435792" y="4528005"/>
              <a:ext cx="2496172" cy="785849"/>
              <a:chOff x="6372200" y="2655798"/>
              <a:chExt cx="2616238" cy="629186"/>
            </a:xfrm>
          </p:grpSpPr>
          <p:grpSp>
            <p:nvGrpSpPr>
              <p:cNvPr id="85" name="Группа 84"/>
              <p:cNvGrpSpPr/>
              <p:nvPr/>
            </p:nvGrpSpPr>
            <p:grpSpPr>
              <a:xfrm>
                <a:off x="6492266" y="2773761"/>
                <a:ext cx="2496172" cy="511223"/>
                <a:chOff x="3506462" y="1207309"/>
                <a:chExt cx="2496172" cy="780053"/>
              </a:xfrm>
            </p:grpSpPr>
            <p:sp>
              <p:nvSpPr>
                <p:cNvPr id="87" name="Прямоугольник 86"/>
                <p:cNvSpPr/>
                <p:nvPr/>
              </p:nvSpPr>
              <p:spPr>
                <a:xfrm>
                  <a:off x="3506462" y="1207309"/>
                  <a:ext cx="2496172" cy="780053"/>
                </a:xfrm>
                <a:prstGeom prst="rect">
                  <a:avLst/>
                </a:prstGeom>
              </p:spPr>
              <p:style>
                <a:lnRef idx="1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88" name="Прямоугольник 87"/>
                <p:cNvSpPr/>
                <p:nvPr/>
              </p:nvSpPr>
              <p:spPr>
                <a:xfrm>
                  <a:off x="3506462" y="1207309"/>
                  <a:ext cx="2496172" cy="78005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528357" tIns="53340" rIns="53340" bIns="53340" numCol="1" spcCol="1270" anchor="ctr" anchorCtr="0">
                  <a:noAutofit/>
                </a:bodyPr>
                <a:lstStyle/>
                <a:p>
                  <a:pPr lvl="0" defTabSz="622300">
                    <a:lnSpc>
                      <a:spcPct val="90000"/>
                    </a:lnSpc>
                    <a:spcBef>
                      <a:spcPct val="0"/>
                    </a:spcBef>
                  </a:pPr>
                  <a:r>
                    <a:rPr lang="ru-RU" sz="1400" dirty="0">
                      <a:latin typeface="Cambria" panose="02040503050406030204" pitchFamily="18" charset="0"/>
                    </a:rPr>
                    <a:t>Непрограммируемый калькулятор</a:t>
                  </a:r>
                </a:p>
                <a:p>
                  <a:pPr lvl="0" defTabSz="622300">
                    <a:lnSpc>
                      <a:spcPct val="90000"/>
                    </a:lnSpc>
                    <a:spcBef>
                      <a:spcPct val="0"/>
                    </a:spcBef>
                  </a:pPr>
                  <a:r>
                    <a:rPr lang="ru-RU" sz="1400" dirty="0">
                      <a:latin typeface="Cambria" panose="02040503050406030204" pitchFamily="18" charset="0"/>
                    </a:rPr>
                    <a:t>(по химии)</a:t>
                  </a:r>
                  <a:endParaRPr lang="ru-RU" sz="1400" kern="1200" dirty="0">
                    <a:latin typeface="Cambria" panose="02040503050406030204" pitchFamily="18" charset="0"/>
                  </a:endParaRPr>
                </a:p>
              </p:txBody>
            </p:sp>
          </p:grpSp>
          <p:sp>
            <p:nvSpPr>
              <p:cNvPr id="86" name="Прямоугольник 85"/>
              <p:cNvSpPr/>
              <p:nvPr/>
            </p:nvSpPr>
            <p:spPr>
              <a:xfrm>
                <a:off x="6372200" y="2655798"/>
                <a:ext cx="514017" cy="569464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pic>
          <p:nvPicPr>
            <p:cNvPr id="89" name="Picture 12" descr="C:\Users\косатюк_п\Documents\ГИА-11\Обучение специалистов ППЭ\moodle\для moodle\картинки\raschet_okon.1302711275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246907">
              <a:off x="6463551" y="4704312"/>
              <a:ext cx="451742" cy="4432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1" name="Группа 90"/>
            <p:cNvGrpSpPr/>
            <p:nvPr/>
          </p:nvGrpSpPr>
          <p:grpSpPr>
            <a:xfrm>
              <a:off x="6444208" y="5391664"/>
              <a:ext cx="2496172" cy="1161920"/>
              <a:chOff x="6372200" y="2756665"/>
              <a:chExt cx="2616238" cy="480448"/>
            </a:xfrm>
          </p:grpSpPr>
          <p:grpSp>
            <p:nvGrpSpPr>
              <p:cNvPr id="94" name="Группа 93"/>
              <p:cNvGrpSpPr/>
              <p:nvPr/>
            </p:nvGrpSpPr>
            <p:grpSpPr>
              <a:xfrm>
                <a:off x="6492266" y="2773761"/>
                <a:ext cx="2496172" cy="463352"/>
                <a:chOff x="3506462" y="1207309"/>
                <a:chExt cx="2496172" cy="707009"/>
              </a:xfrm>
            </p:grpSpPr>
            <p:sp>
              <p:nvSpPr>
                <p:cNvPr id="96" name="Прямоугольник 95"/>
                <p:cNvSpPr/>
                <p:nvPr/>
              </p:nvSpPr>
              <p:spPr>
                <a:xfrm>
                  <a:off x="3506462" y="1207310"/>
                  <a:ext cx="2496172" cy="657872"/>
                </a:xfrm>
                <a:prstGeom prst="rect">
                  <a:avLst/>
                </a:prstGeom>
              </p:spPr>
              <p:style>
                <a:lnRef idx="1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97" name="Прямоугольник 96"/>
                <p:cNvSpPr/>
                <p:nvPr/>
              </p:nvSpPr>
              <p:spPr>
                <a:xfrm>
                  <a:off x="3506462" y="1207309"/>
                  <a:ext cx="2496172" cy="707009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528357" tIns="53340" rIns="53340" bIns="53340" numCol="1" spcCol="1270" anchor="ctr" anchorCtr="0">
                  <a:noAutofit/>
                </a:bodyPr>
                <a:lstStyle/>
                <a:p>
                  <a:pPr lvl="0" defTabSz="622300">
                    <a:lnSpc>
                      <a:spcPct val="90000"/>
                    </a:lnSpc>
                    <a:spcBef>
                      <a:spcPct val="0"/>
                    </a:spcBef>
                  </a:pPr>
                  <a:r>
                    <a:rPr lang="ru-RU" sz="1400" dirty="0">
                      <a:latin typeface="Cambria" panose="02040503050406030204" pitchFamily="18" charset="0"/>
                    </a:rPr>
                    <a:t>Линейка, транспортир, непрограммируемый калькулятор</a:t>
                  </a:r>
                </a:p>
                <a:p>
                  <a:pPr lvl="0" defTabSz="622300">
                    <a:lnSpc>
                      <a:spcPct val="90000"/>
                    </a:lnSpc>
                    <a:spcBef>
                      <a:spcPct val="0"/>
                    </a:spcBef>
                  </a:pPr>
                  <a:r>
                    <a:rPr lang="ru-RU" sz="1400" dirty="0">
                      <a:latin typeface="Cambria" panose="02040503050406030204" pitchFamily="18" charset="0"/>
                    </a:rPr>
                    <a:t>(по географии)</a:t>
                  </a:r>
                  <a:endParaRPr lang="ru-RU" sz="1400" kern="1200" dirty="0">
                    <a:latin typeface="Cambria" panose="02040503050406030204" pitchFamily="18" charset="0"/>
                  </a:endParaRPr>
                </a:p>
              </p:txBody>
            </p:sp>
          </p:grpSp>
          <p:sp>
            <p:nvSpPr>
              <p:cNvPr id="95" name="Прямоугольник 94"/>
              <p:cNvSpPr/>
              <p:nvPr/>
            </p:nvSpPr>
            <p:spPr>
              <a:xfrm>
                <a:off x="6372200" y="2756665"/>
                <a:ext cx="514017" cy="396883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pic>
          <p:nvPicPr>
            <p:cNvPr id="99" name="Picture 12" descr="C:\Users\косатюк_п\Documents\ГИА-11\Обучение специалистов ППЭ\moodle\для moodle\картинки\raschet_okon.1302711275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246907">
              <a:off x="6482396" y="5912649"/>
              <a:ext cx="451742" cy="4432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7" name="Picture 13" descr="C:\Users\косатюк_п\Documents\ГИА-11\Обучение специалистов ППЭ\moodle\для moodle\картинки\w256h2561372501588AngleThingy5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3820" y="5700433"/>
              <a:ext cx="329253" cy="329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0" name="Скругленный прямоугольник 129"/>
          <p:cNvSpPr/>
          <p:nvPr/>
        </p:nvSpPr>
        <p:spPr>
          <a:xfrm>
            <a:off x="330145" y="6093296"/>
            <a:ext cx="8562335" cy="5040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Cambria" panose="02040503050406030204" pitchFamily="18" charset="0"/>
              </a:rPr>
              <a:t>Иные вещи участники </a:t>
            </a:r>
            <a:r>
              <a:rPr lang="ru-RU" sz="1600" b="1" dirty="0" smtClean="0">
                <a:latin typeface="Cambria" panose="02040503050406030204" pitchFamily="18" charset="0"/>
              </a:rPr>
              <a:t>ГИА </a:t>
            </a:r>
            <a:r>
              <a:rPr lang="ru-RU" sz="1600" b="1" dirty="0">
                <a:latin typeface="Cambria" panose="02040503050406030204" pitchFamily="18" charset="0"/>
              </a:rPr>
              <a:t>оставляют в  специально выделенном в </a:t>
            </a:r>
            <a:r>
              <a:rPr lang="ru-RU" sz="1600" b="1" dirty="0" smtClean="0">
                <a:latin typeface="Cambria" panose="02040503050406030204" pitchFamily="18" charset="0"/>
              </a:rPr>
              <a:t>помещении </a:t>
            </a:r>
            <a:r>
              <a:rPr lang="ru-RU" sz="1600" b="1" dirty="0">
                <a:latin typeface="Cambria" panose="02040503050406030204" pitchFamily="18" charset="0"/>
              </a:rPr>
              <a:t>для хранения личных вещей участников </a:t>
            </a:r>
            <a:r>
              <a:rPr lang="ru-RU" sz="1600" b="1" dirty="0" smtClean="0">
                <a:latin typeface="Cambria" panose="02040503050406030204" pitchFamily="18" charset="0"/>
              </a:rPr>
              <a:t>ГИА, </a:t>
            </a:r>
            <a:r>
              <a:rPr lang="ru-RU" sz="1600" b="1" dirty="0">
                <a:latin typeface="Cambria" panose="02040503050406030204" pitchFamily="18" charset="0"/>
              </a:rPr>
              <a:t>которое расположено до входа в ППЭ</a:t>
            </a:r>
          </a:p>
        </p:txBody>
      </p:sp>
      <p:pic>
        <p:nvPicPr>
          <p:cNvPr id="132" name="Picture 11" descr="C:\Users\косатюк_п\Documents\ГИА-11\Обучение специалистов ППЭ\moodle\для moodle\картинки\molumen_Ruler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8333">
            <a:off x="6360265" y="2573757"/>
            <a:ext cx="547980" cy="23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11" descr="C:\Users\косатюк_п\Documents\ГИА-11\Обучение специалистов ППЭ\moodle\для moodle\картинки\molumen_Ruler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8333">
            <a:off x="6399411" y="5044950"/>
            <a:ext cx="512601" cy="22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косатюк_п\Desktop\Для обучения\Картинки\картинки\k20361505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918" y="1558196"/>
            <a:ext cx="662884" cy="71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3203824" y="2853664"/>
            <a:ext cx="528649" cy="572569"/>
            <a:chOff x="3203824" y="2853664"/>
            <a:chExt cx="528649" cy="572569"/>
          </a:xfrm>
        </p:grpSpPr>
        <p:pic>
          <p:nvPicPr>
            <p:cNvPr id="64" name="Picture 8" descr="Картинки по запросу паспорт картинка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284696">
              <a:off x="3203824" y="2854502"/>
              <a:ext cx="428856" cy="571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8" descr="Картинки по запросу паспорт картинка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6441">
              <a:off x="3303617" y="2853664"/>
              <a:ext cx="428856" cy="571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4157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43608" y="181971"/>
            <a:ext cx="7941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Проведение </a:t>
            </a:r>
            <a: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ГИА</a:t>
            </a:r>
            <a:endParaRPr lang="ru-RU" sz="3600" b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 в аудитории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1700808"/>
            <a:ext cx="4680520" cy="1944216"/>
          </a:xfrm>
          <a:prstGeom prst="roundRect">
            <a:avLst/>
          </a:prstGeom>
          <a:solidFill>
            <a:schemeClr val="accent3">
              <a:tint val="50000"/>
              <a:satMod val="300000"/>
            </a:schemeClr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000" dirty="0">
                <a:latin typeface="Cambria" panose="02040503050406030204" pitchFamily="18" charset="0"/>
              </a:rPr>
              <a:t>Во время экзамена участники </a:t>
            </a:r>
            <a:r>
              <a:rPr lang="ru-RU" sz="2000" dirty="0" smtClean="0">
                <a:latin typeface="Cambria" panose="02040503050406030204" pitchFamily="18" charset="0"/>
              </a:rPr>
              <a:t>ГИА </a:t>
            </a:r>
            <a:r>
              <a:rPr lang="ru-RU" sz="2000" dirty="0">
                <a:latin typeface="Cambria" panose="02040503050406030204" pitchFamily="18" charset="0"/>
              </a:rPr>
              <a:t>имеют право выходить из аудитории и перемещаться по ППЭ в сопровождении одного из организаторов вне аудитории.</a:t>
            </a:r>
          </a:p>
          <a:p>
            <a:pPr algn="ctr"/>
            <a:endParaRPr lang="ru-RU" sz="2000" dirty="0">
              <a:latin typeface="Cambria" panose="020405030504060302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39952" y="3923379"/>
            <a:ext cx="4680520" cy="2601965"/>
          </a:xfrm>
          <a:prstGeom prst="roundRect">
            <a:avLst/>
          </a:prstGeom>
          <a:solidFill>
            <a:schemeClr val="accent1">
              <a:tint val="50000"/>
              <a:satMod val="30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Cambria" panose="02040503050406030204" pitchFamily="18" charset="0"/>
              </a:rPr>
              <a:t>При выходе из аудитории участники </a:t>
            </a:r>
            <a:r>
              <a:rPr lang="ru-RU" sz="2000" dirty="0" smtClean="0">
                <a:latin typeface="Cambria" panose="02040503050406030204" pitchFamily="18" charset="0"/>
              </a:rPr>
              <a:t>ГИА </a:t>
            </a:r>
            <a:r>
              <a:rPr lang="ru-RU" sz="2000" dirty="0">
                <a:latin typeface="Cambria" panose="02040503050406030204" pitchFamily="18" charset="0"/>
              </a:rPr>
              <a:t>оставляют документ, удостоверяющий личность, ЭМ, письменные принадлежности и черновики на рабочем столе, а организатор проверяет комплектность  оставленных ЭМ.</a:t>
            </a:r>
          </a:p>
        </p:txBody>
      </p:sp>
      <p:pic>
        <p:nvPicPr>
          <p:cNvPr id="2050" name="Picture 2" descr="C:\Users\косатюк_п\Documents\ГИА-11\Обучение специалистов ППЭ\moodle\для moodle\картинки\1371563851_f974.jpg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917" y1="45318" x2="3917" y2="45318"/>
                        <a14:foregroundMark x1="96167" y1="39139" x2="97250" y2="38577"/>
                        <a14:foregroundMark x1="97500" y1="37172" x2="95750" y2="34457"/>
                        <a14:foregroundMark x1="95583" y1="34457" x2="94333" y2="34831"/>
                        <a14:foregroundMark x1="94500" y1="34082" x2="93250" y2="32116"/>
                        <a14:foregroundMark x1="3833" y1="41105" x2="2750" y2="41105"/>
                        <a14:foregroundMark x1="4667" y1="38015" x2="4333" y2="37266"/>
                        <a14:foregroundMark x1="56338" y1="28713" x2="52817" y2="45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43328"/>
            <a:ext cx="2361456" cy="210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косатюк_п\Documents\ГИА-11\Обучение специалистов ППЭ\moodle\для moodle\картинки\1871398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2661" y1="39199" x2="64404" y2="30314"/>
                        <a14:foregroundMark x1="71376" y1="8711" x2="84771" y2="21429"/>
                        <a14:foregroundMark x1="68257" y1="71080" x2="79083" y2="57840"/>
                        <a14:foregroundMark x1="53578" y1="70383" x2="52110" y2="57143"/>
                        <a14:foregroundMark x1="49725" y1="35889" x2="49725" y2="40941"/>
                        <a14:foregroundMark x1="30459" y1="40592" x2="34312" y2="38850"/>
                        <a14:foregroundMark x1="84954" y1="93206" x2="13028" y2="82578"/>
                        <a14:backgroundMark x1="84954" y1="94599" x2="12294" y2="839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7584" y="3923379"/>
            <a:ext cx="2273880" cy="239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9404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053" y="188640"/>
            <a:ext cx="8229600" cy="1143000"/>
          </a:xfrm>
        </p:spPr>
        <p:txBody>
          <a:bodyPr/>
          <a:lstStyle/>
          <a:p>
            <a:pPr algn="r"/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</a:rPr>
              <a:t>Содержание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4343231"/>
              </p:ext>
            </p:extLst>
          </p:nvPr>
        </p:nvGraphicFramePr>
        <p:xfrm>
          <a:off x="467544" y="1628800"/>
          <a:ext cx="822960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7" name="Picture 3" descr="C:\Users\косатюк_п\Documents\ГИА-11\Обучение специалистов ППЭ\moodle\для moodle\картинки\images (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55111"/>
            <a:ext cx="432048" cy="49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косатюк_п\Documents\ГИА-11\Обучение специалистов ППЭ\moodle\для moodle\картинки\images (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67" y="2503183"/>
            <a:ext cx="432048" cy="49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косатюк_п\Documents\ГИА-11\Обучение специалистов ППЭ\moodle\для moodle\картинки\images (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256" y="3149352"/>
            <a:ext cx="432048" cy="49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косатюк_п\Documents\ГИА-11\Обучение специалистов ППЭ\moodle\для moodle\картинки\images (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813557"/>
            <a:ext cx="432048" cy="49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косатюк_п\Documents\ГИА-11\Обучение специалистов ППЭ\moodle\для moodle\картинки\images (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488289"/>
            <a:ext cx="432048" cy="49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31227" y="3005591"/>
            <a:ext cx="1444429" cy="1976467"/>
            <a:chOff x="179512" y="2996952"/>
            <a:chExt cx="1152128" cy="1536171"/>
          </a:xfrm>
        </p:grpSpPr>
        <p:pic>
          <p:nvPicPr>
            <p:cNvPr id="14" name="Picture 2" descr="C:\Users\косатюк_п\Documents\ГИА-11\Обучение специалистов ППЭ\moodle\для moodle\картинки\3d-chelovechek-03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533" b="90000" l="5481" r="89985">
                          <a14:foregroundMark x1="38400" y1="7044" x2="20178" y2="35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996952"/>
              <a:ext cx="1152128" cy="1536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 descr="C:\Users\косатюк_п\Documents\ГИА-11\Обучение специалистов ППЭ\moodle\для moodle\картинки\images (1)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99010">
              <a:off x="286181" y="3082380"/>
              <a:ext cx="328029" cy="374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771430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179512" y="2277208"/>
            <a:ext cx="8805664" cy="4320144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43608" y="181971"/>
            <a:ext cx="7941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200" b="1" dirty="0">
                <a:solidFill>
                  <a:srgbClr val="FF0000"/>
                </a:solidFill>
                <a:latin typeface="Cambria" panose="02040503050406030204" pitchFamily="18" charset="0"/>
              </a:rPr>
              <a:t>Требования к соблюдению </a:t>
            </a:r>
          </a:p>
          <a:p>
            <a:pPr algn="r"/>
            <a:r>
              <a:rPr lang="ru-RU" sz="3200" b="1" dirty="0">
                <a:solidFill>
                  <a:srgbClr val="FF0000"/>
                </a:solidFill>
                <a:latin typeface="Cambria" panose="02040503050406030204" pitchFamily="18" charset="0"/>
              </a:rPr>
              <a:t>порядка проведения </a:t>
            </a:r>
            <a:r>
              <a:rPr lang="ru-RU" sz="32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ГИА </a:t>
            </a:r>
            <a:r>
              <a:rPr lang="ru-RU" sz="3200" b="1" dirty="0">
                <a:solidFill>
                  <a:srgbClr val="FF0000"/>
                </a:solidFill>
                <a:latin typeface="Cambria" panose="02040503050406030204" pitchFamily="18" charset="0"/>
              </a:rPr>
              <a:t>в ППЭ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79512" y="1556792"/>
            <a:ext cx="8805664" cy="648072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ambria" panose="02040503050406030204" pitchFamily="18" charset="0"/>
              </a:rPr>
              <a:t>В день проведения экзамена </a:t>
            </a:r>
          </a:p>
          <a:p>
            <a:pPr algn="ctr"/>
            <a:r>
              <a:rPr lang="ru-RU" b="1" dirty="0">
                <a:latin typeface="Cambria" panose="02040503050406030204" pitchFamily="18" charset="0"/>
              </a:rPr>
              <a:t>(в период с момента входа в ППЭ и до окончания экзамена)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ЗАПРЕЩАЕТСЯ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9758" y="2348880"/>
            <a:ext cx="8640960" cy="3341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УЧАСТНИКАМ </a:t>
            </a: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ГИА</a:t>
            </a:r>
            <a:endParaRPr lang="ru-RU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9758" y="3284984"/>
            <a:ext cx="2436339" cy="574928"/>
          </a:xfrm>
          <a:prstGeom prst="rect">
            <a:avLst/>
          </a:prstGeom>
          <a:solidFill>
            <a:srgbClr val="DDE9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иметь при себе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96376" y="2780928"/>
            <a:ext cx="5504342" cy="1584176"/>
          </a:xfrm>
          <a:prstGeom prst="roundRect">
            <a:avLst>
              <a:gd name="adj" fmla="val 11172"/>
            </a:avLst>
          </a:prstGeom>
          <a:solidFill>
            <a:srgbClr val="DDE9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средства 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связи, электронно-вычислительную технику, фото, аудио и видеоаппаратуру, справочные материалы, письменные заметки и иные средства хранения и передачи информации;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9758" y="4725144"/>
            <a:ext cx="2436339" cy="5749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выносить из аудиторий и ППЭ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59758" y="5805264"/>
            <a:ext cx="2436339" cy="5695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фотографировать или переписывать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395487" y="4437280"/>
            <a:ext cx="5504342" cy="1151960"/>
          </a:xfrm>
          <a:prstGeom prst="roundRect">
            <a:avLst>
              <a:gd name="adj" fmla="val 1185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ЭМ на бумажном или электронном носителях, письменные принадлежности, письменные заметки и иные средства хранения и передачи информации;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96376" y="5661268"/>
            <a:ext cx="5496022" cy="85756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задания экзаменационных материалов.</a:t>
            </a:r>
            <a:endParaRPr lang="ru-RU" dirty="0"/>
          </a:p>
        </p:txBody>
      </p:sp>
      <p:sp>
        <p:nvSpPr>
          <p:cNvPr id="12" name="Нашивка 11"/>
          <p:cNvSpPr/>
          <p:nvPr/>
        </p:nvSpPr>
        <p:spPr>
          <a:xfrm>
            <a:off x="2735620" y="3355856"/>
            <a:ext cx="568479" cy="393490"/>
          </a:xfrm>
          <a:prstGeom prst="chevron">
            <a:avLst/>
          </a:prstGeom>
          <a:solidFill>
            <a:srgbClr val="DDE9F7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Нашивка 17"/>
          <p:cNvSpPr/>
          <p:nvPr/>
        </p:nvSpPr>
        <p:spPr>
          <a:xfrm>
            <a:off x="2735620" y="4797152"/>
            <a:ext cx="568479" cy="393490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Нашивка 18"/>
          <p:cNvSpPr/>
          <p:nvPr/>
        </p:nvSpPr>
        <p:spPr>
          <a:xfrm>
            <a:off x="2735620" y="5877272"/>
            <a:ext cx="568479" cy="39349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8277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179512" y="2492896"/>
            <a:ext cx="8769661" cy="1872208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43608" y="181971"/>
            <a:ext cx="7941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200" b="1" dirty="0">
                <a:solidFill>
                  <a:srgbClr val="FF0000"/>
                </a:solidFill>
                <a:latin typeface="Cambria" panose="02040503050406030204" pitchFamily="18" charset="0"/>
              </a:rPr>
              <a:t>Требования к соблюдению </a:t>
            </a:r>
          </a:p>
          <a:p>
            <a:pPr algn="r"/>
            <a:r>
              <a:rPr lang="ru-RU" sz="3200" b="1" dirty="0">
                <a:solidFill>
                  <a:srgbClr val="FF0000"/>
                </a:solidFill>
                <a:latin typeface="Cambria" panose="02040503050406030204" pitchFamily="18" charset="0"/>
              </a:rPr>
              <a:t>порядка проведения </a:t>
            </a:r>
            <a:r>
              <a:rPr lang="ru-RU" sz="32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ГИА </a:t>
            </a:r>
            <a:r>
              <a:rPr lang="ru-RU" sz="3200" b="1" dirty="0">
                <a:solidFill>
                  <a:srgbClr val="FF0000"/>
                </a:solidFill>
                <a:latin typeface="Cambria" panose="02040503050406030204" pitchFamily="18" charset="0"/>
              </a:rPr>
              <a:t>в ППЭ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51520" y="1556792"/>
            <a:ext cx="8640960" cy="792088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ambria" panose="02040503050406030204" pitchFamily="18" charset="0"/>
              </a:rPr>
              <a:t>В день проведения экзамена </a:t>
            </a:r>
          </a:p>
          <a:p>
            <a:pPr algn="ctr"/>
            <a:r>
              <a:rPr lang="ru-RU" b="1" dirty="0">
                <a:latin typeface="Cambria" panose="02040503050406030204" pitchFamily="18" charset="0"/>
              </a:rPr>
              <a:t>(в период с момента входа в ППЭ и до окончания экзамена)</a:t>
            </a:r>
          </a:p>
          <a:p>
            <a:pPr algn="ctr"/>
            <a:r>
              <a:rPr lang="ru-RU" b="1" dirty="0">
                <a:latin typeface="Cambria" panose="020405030504060302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ЗАПРЕЩАЕТСЯ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2550996"/>
            <a:ext cx="8640960" cy="288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организаторам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3789040"/>
            <a:ext cx="8640960" cy="5040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ассистентам, оказывающим необходимую техническую помощь участникам </a:t>
            </a: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ГИА 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с ОВЗ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3356992"/>
            <a:ext cx="8640960" cy="299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техническим специалистам</a:t>
            </a:r>
          </a:p>
        </p:txBody>
      </p:sp>
      <p:grpSp>
        <p:nvGrpSpPr>
          <p:cNvPr id="32" name="Группа 31"/>
          <p:cNvGrpSpPr/>
          <p:nvPr/>
        </p:nvGrpSpPr>
        <p:grpSpPr>
          <a:xfrm>
            <a:off x="251520" y="4507551"/>
            <a:ext cx="8615300" cy="1729760"/>
            <a:chOff x="498122" y="2132856"/>
            <a:chExt cx="8178334" cy="1395042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503040" y="2132857"/>
              <a:ext cx="2436339" cy="281726"/>
            </a:xfrm>
            <a:prstGeom prst="rect">
              <a:avLst/>
            </a:prstGeom>
            <a:solidFill>
              <a:srgbClr val="DDE9F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Cambria" panose="02040503050406030204" pitchFamily="18" charset="0"/>
                </a:rPr>
                <a:t>иметь при себе</a:t>
              </a:r>
            </a:p>
          </p:txBody>
        </p:sp>
        <p:sp>
          <p:nvSpPr>
            <p:cNvPr id="34" name="Скругленный прямоугольник 33"/>
            <p:cNvSpPr/>
            <p:nvPr/>
          </p:nvSpPr>
          <p:spPr>
            <a:xfrm>
              <a:off x="3613762" y="2132856"/>
              <a:ext cx="5062694" cy="281727"/>
            </a:xfrm>
            <a:prstGeom prst="roundRect">
              <a:avLst/>
            </a:prstGeom>
            <a:solidFill>
              <a:srgbClr val="DDE9F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Cambria" panose="02040503050406030204" pitchFamily="18" charset="0"/>
                </a:rPr>
                <a:t>средства связи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503039" y="2492896"/>
              <a:ext cx="2436339" cy="50405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Cambria" panose="02040503050406030204" pitchFamily="18" charset="0"/>
                </a:rPr>
                <a:t>выносить из аудиторий и ППЭ</a:t>
              </a:r>
              <a:endParaRPr lang="ru-RU" dirty="0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498122" y="3068960"/>
              <a:ext cx="2436339" cy="45893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Cambria" panose="02040503050406030204" pitchFamily="18" charset="0"/>
                </a:rPr>
                <a:t>фотографировать или переписывать</a:t>
              </a:r>
              <a:endParaRPr lang="ru-RU" dirty="0"/>
            </a:p>
          </p:txBody>
        </p:sp>
        <p:sp>
          <p:nvSpPr>
            <p:cNvPr id="37" name="Скругленный прямоугольник 36"/>
            <p:cNvSpPr/>
            <p:nvPr/>
          </p:nvSpPr>
          <p:spPr>
            <a:xfrm>
              <a:off x="3613762" y="2492896"/>
              <a:ext cx="5062694" cy="5040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Cambria" panose="02040503050406030204" pitchFamily="18" charset="0"/>
                </a:rPr>
                <a:t>ЭМ на бумажном или электронном носителях</a:t>
              </a:r>
              <a:endParaRPr lang="ru-RU" dirty="0"/>
            </a:p>
          </p:txBody>
        </p:sp>
        <p:sp>
          <p:nvSpPr>
            <p:cNvPr id="38" name="Скругленный прямоугольник 37"/>
            <p:cNvSpPr/>
            <p:nvPr/>
          </p:nvSpPr>
          <p:spPr>
            <a:xfrm>
              <a:off x="3613762" y="3068960"/>
              <a:ext cx="5062694" cy="45893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Cambria" panose="02040503050406030204" pitchFamily="18" charset="0"/>
                </a:rPr>
                <a:t>задания ЭМ</a:t>
              </a:r>
              <a:endParaRPr lang="ru-RU" dirty="0"/>
            </a:p>
          </p:txBody>
        </p:sp>
        <p:sp>
          <p:nvSpPr>
            <p:cNvPr id="39" name="Нашивка 38"/>
            <p:cNvSpPr/>
            <p:nvPr/>
          </p:nvSpPr>
          <p:spPr>
            <a:xfrm>
              <a:off x="3043472" y="2138969"/>
              <a:ext cx="439336" cy="275614"/>
            </a:xfrm>
            <a:prstGeom prst="chevron">
              <a:avLst/>
            </a:prstGeom>
            <a:solidFill>
              <a:srgbClr val="DDE9F7"/>
            </a:solidFill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0" name="Нашивка 39"/>
            <p:cNvSpPr/>
            <p:nvPr/>
          </p:nvSpPr>
          <p:spPr>
            <a:xfrm>
              <a:off x="3043472" y="2607117"/>
              <a:ext cx="439336" cy="275614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1" name="Нашивка 40"/>
            <p:cNvSpPr/>
            <p:nvPr/>
          </p:nvSpPr>
          <p:spPr>
            <a:xfrm>
              <a:off x="3043472" y="3179454"/>
              <a:ext cx="439336" cy="275614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2" name="Скругленный прямоугольник 21"/>
          <p:cNvSpPr/>
          <p:nvPr/>
        </p:nvSpPr>
        <p:spPr>
          <a:xfrm>
            <a:off x="251520" y="2967130"/>
            <a:ext cx="8640960" cy="288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медицинским работникам</a:t>
            </a:r>
          </a:p>
        </p:txBody>
      </p:sp>
    </p:spTree>
    <p:extLst>
      <p:ext uri="{BB962C8B-B14F-4D97-AF65-F5344CB8AC3E}">
        <p14:creationId xmlns:p14="http://schemas.microsoft.com/office/powerpoint/2010/main" val="32772300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158825" y="2420888"/>
            <a:ext cx="8805663" cy="2376264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43608" y="181971"/>
            <a:ext cx="7941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200" b="1" dirty="0">
                <a:solidFill>
                  <a:srgbClr val="FF0000"/>
                </a:solidFill>
                <a:latin typeface="Cambria" panose="02040503050406030204" pitchFamily="18" charset="0"/>
              </a:rPr>
              <a:t>Требования к соблюдению </a:t>
            </a:r>
          </a:p>
          <a:p>
            <a:pPr algn="r"/>
            <a:r>
              <a:rPr lang="ru-RU" sz="3200" b="1" dirty="0">
                <a:solidFill>
                  <a:srgbClr val="FF0000"/>
                </a:solidFill>
                <a:latin typeface="Cambria" panose="02040503050406030204" pitchFamily="18" charset="0"/>
              </a:rPr>
              <a:t>порядка проведения </a:t>
            </a:r>
            <a:r>
              <a:rPr lang="ru-RU" sz="32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ГИА </a:t>
            </a:r>
            <a:r>
              <a:rPr lang="ru-RU" sz="3200" b="1" dirty="0">
                <a:solidFill>
                  <a:srgbClr val="FF0000"/>
                </a:solidFill>
                <a:latin typeface="Cambria" panose="02040503050406030204" pitchFamily="18" charset="0"/>
              </a:rPr>
              <a:t>в ППЭ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51520" y="1556792"/>
            <a:ext cx="8640960" cy="792088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ambria" panose="02040503050406030204" pitchFamily="18" charset="0"/>
              </a:rPr>
              <a:t>В день проведения экзамена </a:t>
            </a:r>
          </a:p>
          <a:p>
            <a:pPr algn="ctr"/>
            <a:r>
              <a:rPr lang="ru-RU" b="1" dirty="0">
                <a:latin typeface="Cambria" panose="02040503050406030204" pitchFamily="18" charset="0"/>
              </a:rPr>
              <a:t>(в период с момента входа в ППЭ и до окончания экзамена)</a:t>
            </a:r>
          </a:p>
          <a:p>
            <a:pPr algn="ctr"/>
            <a:r>
              <a:rPr lang="ru-RU" b="1" dirty="0">
                <a:latin typeface="Cambria" panose="020405030504060302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ЗАПРЕЩАЕТСЯ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1" y="2492896"/>
            <a:ext cx="8640960" cy="36003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всем находящимся лицам в ППЭ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51520" y="2924944"/>
            <a:ext cx="2635522" cy="328423"/>
          </a:xfrm>
          <a:prstGeom prst="rect">
            <a:avLst/>
          </a:prstGeom>
          <a:solidFill>
            <a:srgbClr val="DDE9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оказывать содействие 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597457" y="2924944"/>
            <a:ext cx="5295023" cy="328423"/>
          </a:xfrm>
          <a:prstGeom prst="roundRect">
            <a:avLst/>
          </a:prstGeom>
          <a:solidFill>
            <a:srgbClr val="DDE9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участникам </a:t>
            </a: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ГИА</a:t>
            </a:r>
            <a:endParaRPr lang="ru-RU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51520" y="3356992"/>
            <a:ext cx="2635522" cy="3212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передавать 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597458" y="3356993"/>
            <a:ext cx="5295023" cy="13681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участникам </a:t>
            </a: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ГИА 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средства связи, электронно-вычислительную технику, фото, аудио и видеоаппаратуру, справочные материалы, письменные заметки и иные средства хранения и передачи информации</a:t>
            </a:r>
          </a:p>
        </p:txBody>
      </p:sp>
      <p:sp>
        <p:nvSpPr>
          <p:cNvPr id="39" name="Нашивка 38"/>
          <p:cNvSpPr/>
          <p:nvPr/>
        </p:nvSpPr>
        <p:spPr>
          <a:xfrm>
            <a:off x="2996696" y="2924944"/>
            <a:ext cx="462810" cy="328423"/>
          </a:xfrm>
          <a:prstGeom prst="chevron">
            <a:avLst/>
          </a:prstGeom>
          <a:solidFill>
            <a:srgbClr val="DDE9F7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40" name="Нашивка 39"/>
          <p:cNvSpPr/>
          <p:nvPr/>
        </p:nvSpPr>
        <p:spPr>
          <a:xfrm>
            <a:off x="2996696" y="3356992"/>
            <a:ext cx="462810" cy="321297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51520" y="4869160"/>
            <a:ext cx="8640961" cy="760471"/>
            <a:chOff x="251520" y="4941168"/>
            <a:chExt cx="8640961" cy="760471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251521" y="4941168"/>
              <a:ext cx="8640960" cy="36003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Cambria" panose="02040503050406030204" pitchFamily="18" charset="0"/>
                </a:rPr>
                <a:t>лицам, которым не запрещено иметь при себе средства связи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51520" y="5373216"/>
              <a:ext cx="2566512" cy="32842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Cambria" panose="02040503050406030204" pitchFamily="18" charset="0"/>
                </a:rPr>
                <a:t>использовать </a:t>
              </a:r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3528447" y="5373216"/>
              <a:ext cx="5364033" cy="32842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Cambria" panose="02040503050406030204" pitchFamily="18" charset="0"/>
                </a:rPr>
                <a:t>средства связи вне штаба ППЭ</a:t>
              </a:r>
            </a:p>
          </p:txBody>
        </p:sp>
        <p:sp>
          <p:nvSpPr>
            <p:cNvPr id="28" name="Нашивка 27"/>
            <p:cNvSpPr/>
            <p:nvPr/>
          </p:nvSpPr>
          <p:spPr>
            <a:xfrm>
              <a:off x="2927686" y="5373216"/>
              <a:ext cx="462810" cy="328423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14" name="Скругленный прямоугольник 13"/>
          <p:cNvSpPr/>
          <p:nvPr/>
        </p:nvSpPr>
        <p:spPr>
          <a:xfrm>
            <a:off x="251521" y="5805264"/>
            <a:ext cx="8733655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ambria" panose="02040503050406030204" pitchFamily="18" charset="0"/>
              </a:rPr>
              <a:t>Лица, допустившие нарушение указанных требований или иное нарушение порядка проведения экзамена, удаляются из ППЭ. 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158824" y="4797152"/>
            <a:ext cx="8805664" cy="936104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51520" y="5805264"/>
            <a:ext cx="8733655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ambria" panose="02040503050406030204" pitchFamily="18" charset="0"/>
              </a:rPr>
              <a:t>Члены ГЭК </a:t>
            </a:r>
            <a:r>
              <a:rPr lang="ru-RU" dirty="0">
                <a:latin typeface="Cambria" panose="02040503050406030204" pitchFamily="18" charset="0"/>
              </a:rPr>
              <a:t>составляют акт об удалении лица, </a:t>
            </a:r>
          </a:p>
          <a:p>
            <a:pPr algn="ctr"/>
            <a:r>
              <a:rPr lang="ru-RU" dirty="0">
                <a:latin typeface="Cambria" panose="02040503050406030204" pitchFamily="18" charset="0"/>
              </a:rPr>
              <a:t>нарушившего порядок экзамена в ППЭ. </a:t>
            </a:r>
          </a:p>
        </p:txBody>
      </p:sp>
    </p:spTree>
    <p:extLst>
      <p:ext uri="{BB962C8B-B14F-4D97-AF65-F5344CB8AC3E}">
        <p14:creationId xmlns:p14="http://schemas.microsoft.com/office/powerpoint/2010/main" val="293557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97098" y="2758666"/>
            <a:ext cx="4536504" cy="23762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ambria" panose="02040503050406030204" pitchFamily="18" charset="0"/>
              </a:rPr>
              <a:t>Члены ГЭК </a:t>
            </a:r>
            <a:r>
              <a:rPr lang="ru-RU" dirty="0">
                <a:latin typeface="Cambria" panose="02040503050406030204" pitchFamily="18" charset="0"/>
              </a:rPr>
              <a:t>составляют акт об удалении с экзамена лица, нарушившего Порядок, в штабе </a:t>
            </a:r>
            <a:r>
              <a:rPr lang="ru-RU" dirty="0" smtClean="0">
                <a:latin typeface="Cambria" panose="02040503050406030204" pitchFamily="18" charset="0"/>
              </a:rPr>
              <a:t>ППЭ </a:t>
            </a:r>
            <a:r>
              <a:rPr lang="ru-RU" dirty="0">
                <a:latin typeface="Cambria" panose="02040503050406030204" pitchFamily="18" charset="0"/>
              </a:rPr>
              <a:t>в зоне видимости камер видеонаблюдения.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43608" y="181971"/>
            <a:ext cx="7941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200" b="1" dirty="0">
                <a:solidFill>
                  <a:srgbClr val="FF0000"/>
                </a:solidFill>
                <a:latin typeface="Cambria" panose="02040503050406030204" pitchFamily="18" charset="0"/>
              </a:rPr>
              <a:t>Требования к соблюдению </a:t>
            </a:r>
          </a:p>
          <a:p>
            <a:pPr algn="r"/>
            <a:r>
              <a:rPr lang="ru-RU" sz="3200" b="1" dirty="0">
                <a:solidFill>
                  <a:srgbClr val="FF0000"/>
                </a:solidFill>
                <a:latin typeface="Cambria" panose="02040503050406030204" pitchFamily="18" charset="0"/>
              </a:rPr>
              <a:t>порядка проведения </a:t>
            </a:r>
            <a:r>
              <a:rPr lang="ru-RU" sz="32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ГИА </a:t>
            </a:r>
            <a:r>
              <a:rPr lang="ru-RU" sz="3200" b="1" dirty="0">
                <a:solidFill>
                  <a:srgbClr val="FF0000"/>
                </a:solidFill>
                <a:latin typeface="Cambria" panose="02040503050406030204" pitchFamily="18" charset="0"/>
              </a:rPr>
              <a:t>в ППЭ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1628800"/>
            <a:ext cx="8640960" cy="10081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Cambria" panose="02040503050406030204" pitchFamily="18" charset="0"/>
              </a:rPr>
              <a:t>Лица, допустившие нарушение указанных требований или иное нарушение Порядка,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удаляются из ППЭ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.</a:t>
            </a:r>
          </a:p>
        </p:txBody>
      </p:sp>
      <p:pic>
        <p:nvPicPr>
          <p:cNvPr id="1027" name="Picture 3" descr="C:\Users\косатюк_п\Desktop\Для обучения\Картинки\d-ма-ые-ю-и-конф-икт-изображение-d-на-бе-ой-пре-посы-ке-2981346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30"/>
          <a:stretch/>
        </p:blipFill>
        <p:spPr bwMode="auto">
          <a:xfrm>
            <a:off x="539553" y="2708920"/>
            <a:ext cx="3024336" cy="2475756"/>
          </a:xfrm>
          <a:prstGeom prst="rect">
            <a:avLst/>
          </a:prstGeom>
          <a:noFill/>
          <a:ln w="3175">
            <a:solidFill>
              <a:schemeClr val="tx2"/>
            </a:solidFill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251521" y="5517232"/>
            <a:ext cx="8640958" cy="6480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Организатор ставит в бланке регистрации участника </a:t>
            </a:r>
            <a:r>
              <a:rPr lang="ru-RU" dirty="0" smtClean="0">
                <a:latin typeface="Cambria" panose="02040503050406030204" pitchFamily="18" charset="0"/>
              </a:rPr>
              <a:t>ГИА </a:t>
            </a:r>
            <a:r>
              <a:rPr lang="ru-RU" dirty="0">
                <a:latin typeface="Cambria" panose="02040503050406030204" pitchFamily="18" charset="0"/>
              </a:rPr>
              <a:t>соответствующую отметку.  </a:t>
            </a:r>
          </a:p>
        </p:txBody>
      </p:sp>
    </p:spTree>
    <p:extLst>
      <p:ext uri="{BB962C8B-B14F-4D97-AF65-F5344CB8AC3E}">
        <p14:creationId xmlns:p14="http://schemas.microsoft.com/office/powerpoint/2010/main" val="16940976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43608" y="181971"/>
            <a:ext cx="7941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200" b="1" dirty="0">
                <a:solidFill>
                  <a:srgbClr val="FF0000"/>
                </a:solidFill>
                <a:latin typeface="Cambria" panose="02040503050406030204" pitchFamily="18" charset="0"/>
              </a:rPr>
              <a:t>Требования к соблюдению </a:t>
            </a:r>
          </a:p>
          <a:p>
            <a:pPr algn="r"/>
            <a:r>
              <a:rPr lang="ru-RU" sz="3200" b="1" dirty="0">
                <a:solidFill>
                  <a:srgbClr val="FF0000"/>
                </a:solidFill>
                <a:latin typeface="Cambria" panose="02040503050406030204" pitchFamily="18" charset="0"/>
              </a:rPr>
              <a:t>порядка проведения </a:t>
            </a:r>
            <a:r>
              <a:rPr lang="ru-RU" sz="32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ГИА </a:t>
            </a:r>
            <a:r>
              <a:rPr lang="ru-RU" sz="3200" b="1" dirty="0">
                <a:solidFill>
                  <a:srgbClr val="FF0000"/>
                </a:solidFill>
                <a:latin typeface="Cambria" panose="02040503050406030204" pitchFamily="18" charset="0"/>
              </a:rPr>
              <a:t>в ППЭ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1628800"/>
            <a:ext cx="7200800" cy="12241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Если участник </a:t>
            </a:r>
            <a:r>
              <a:rPr lang="ru-RU" dirty="0" smtClean="0">
                <a:latin typeface="Cambria" panose="02040503050406030204" pitchFamily="18" charset="0"/>
              </a:rPr>
              <a:t>ГИА </a:t>
            </a:r>
            <a:r>
              <a:rPr lang="ru-RU" dirty="0">
                <a:latin typeface="Cambria" panose="02040503050406030204" pitchFamily="18" charset="0"/>
              </a:rPr>
              <a:t>по состоянию здоровья или другим объективным причинам не может завершить выполнение экзаменационной работы, то он может досрочно покинуть аудиторию.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11760" y="2920463"/>
            <a:ext cx="6528475" cy="113028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Cambria" panose="02040503050406030204" pitchFamily="18" charset="0"/>
              </a:rPr>
              <a:t>Ответственный </a:t>
            </a:r>
            <a:r>
              <a:rPr lang="ru-RU" dirty="0">
                <a:latin typeface="Cambria" panose="02040503050406030204" pitchFamily="18" charset="0"/>
              </a:rPr>
              <a:t>организатор приглашает организатора вне аудитории, который сопровождает такого участника </a:t>
            </a:r>
            <a:r>
              <a:rPr lang="ru-RU" dirty="0" smtClean="0">
                <a:latin typeface="Cambria" panose="02040503050406030204" pitchFamily="18" charset="0"/>
              </a:rPr>
              <a:t>ГИА </a:t>
            </a:r>
            <a:r>
              <a:rPr lang="ru-RU" dirty="0">
                <a:latin typeface="Cambria" panose="02040503050406030204" pitchFamily="18" charset="0"/>
              </a:rPr>
              <a:t>к медицинскому работнику и приглашает </a:t>
            </a:r>
            <a:r>
              <a:rPr lang="ru-RU" dirty="0" smtClean="0">
                <a:latin typeface="Cambria" panose="02040503050406030204" pitchFamily="18" charset="0"/>
              </a:rPr>
              <a:t>членов </a:t>
            </a:r>
            <a:r>
              <a:rPr lang="ru-RU" dirty="0">
                <a:latin typeface="Cambria" panose="02040503050406030204" pitchFamily="18" charset="0"/>
              </a:rPr>
              <a:t>ГЭК в медицинский кабинет.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17" y="4152019"/>
            <a:ext cx="8688717" cy="150922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В случае подтверждения медицинским работником ухудшения состояния здоровья участника ГИА и при согласии участника ГИА досрочно завершить экзамен составляется акт о досрочном завершении экзамена по объективным причинам. Организатор ставит в бланке регистрации </a:t>
            </a:r>
            <a:r>
              <a:rPr lang="ru-RU" dirty="0" smtClean="0">
                <a:latin typeface="Cambria" panose="02040503050406030204" pitchFamily="18" charset="0"/>
              </a:rPr>
              <a:t>участника ГИА  </a:t>
            </a:r>
            <a:r>
              <a:rPr lang="ru-RU" dirty="0">
                <a:latin typeface="Cambria" panose="02040503050406030204" pitchFamily="18" charset="0"/>
              </a:rPr>
              <a:t>соответствующую отметку. 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-14068" y="2920463"/>
            <a:ext cx="1797213" cy="1356966"/>
            <a:chOff x="6876257" y="3057645"/>
            <a:chExt cx="2085244" cy="1656313"/>
          </a:xfrm>
        </p:grpSpPr>
        <p:pic>
          <p:nvPicPr>
            <p:cNvPr id="3074" name="Picture 2" descr="C:\Users\косатюк_п\Documents\ГИА-11\Обучение специалистов ППЭ\moodle\для moodle\картинки\about-cascade-wealth-management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10000" r="90000">
                          <a14:foregroundMark x1="51250" y1="87845" x2="50833" y2="80387"/>
                          <a14:foregroundMark x1="59167" y1="12983" x2="57083" y2="88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7" y="3106477"/>
              <a:ext cx="1165572" cy="1607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 descr="C:\Users\косатюк_п\Documents\ГИА-11\Обучение специалистов ППЭ\moodle\для moodle\картинки\123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44291" y1="11699" x2="43253" y2="3900"/>
                          <a14:foregroundMark x1="46021" y1="3343" x2="46021" y2="3343"/>
                          <a14:foregroundMark x1="74740" y1="31198" x2="97924" y2="89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1374" y="3057645"/>
              <a:ext cx="1210127" cy="1503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Скругленный прямоугольник 10"/>
          <p:cNvSpPr/>
          <p:nvPr/>
        </p:nvSpPr>
        <p:spPr>
          <a:xfrm>
            <a:off x="251517" y="5733256"/>
            <a:ext cx="8688717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>
                <a:latin typeface="Cambria" panose="02040503050406030204" pitchFamily="18" charset="0"/>
              </a:rPr>
              <a:t>Акты об удалении  с экзамена и о досрочном завершении экзамена по объективным причинам, </a:t>
            </a:r>
            <a:r>
              <a:rPr lang="ru-RU" b="1" i="1" dirty="0">
                <a:latin typeface="Cambria" panose="02040503050406030204" pitchFamily="18" charset="0"/>
              </a:rPr>
              <a:t>в тот же день </a:t>
            </a:r>
            <a:r>
              <a:rPr lang="ru-RU" i="1" dirty="0">
                <a:latin typeface="Cambria" panose="02040503050406030204" pitchFamily="18" charset="0"/>
              </a:rPr>
              <a:t>направляются в ГЭК и РЦОИ для учета</a:t>
            </a:r>
          </a:p>
          <a:p>
            <a:pPr algn="ctr"/>
            <a:r>
              <a:rPr lang="ru-RU" i="1" dirty="0">
                <a:latin typeface="Cambria" panose="02040503050406030204" pitchFamily="18" charset="0"/>
              </a:rPr>
              <a:t> при обработке экзаменационных работ. </a:t>
            </a:r>
          </a:p>
        </p:txBody>
      </p:sp>
    </p:spTree>
    <p:extLst>
      <p:ext uri="{BB962C8B-B14F-4D97-AF65-F5344CB8AC3E}">
        <p14:creationId xmlns:p14="http://schemas.microsoft.com/office/powerpoint/2010/main" val="8777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14400" y="188640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Нормативное правовое</a:t>
            </a:r>
            <a:b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 обеспечение ГИА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1700808"/>
            <a:ext cx="576064" cy="5040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</a:rPr>
              <a:t>3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528" y="4797152"/>
            <a:ext cx="576064" cy="5040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</a:rPr>
              <a:t>4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043608" y="5172393"/>
            <a:ext cx="7715200" cy="13929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43608" y="1628800"/>
            <a:ext cx="7715201" cy="3024336"/>
          </a:xfrm>
          <a:prstGeom prst="roundRect">
            <a:avLst>
              <a:gd name="adj" fmla="val 973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Приказ Федеральной службы по надзору в сфере образования и науки от 17.12.2013 № 1274 «Об утверждения Порядка разработки использования и хранения контрольных измерительных материалов при проведении государственной итоговой аттестации по образовательным программам основного общего образования и Порядка разработки, использования и хранения контрольных измерительных материалов при проведении государственной итоговой аттестации по образовательным программам среднего общего образования».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43609" y="4725144"/>
            <a:ext cx="7715200" cy="1368152"/>
          </a:xfrm>
          <a:prstGeom prst="roundRect">
            <a:avLst>
              <a:gd name="adj" fmla="val 1363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Постановление Правительства Российской Федерации от 28.07.2018 № 885 «Об утверждении Положения о Федеральной службе по надзору в сфере образования и науки и признании утратившим силу некоторых актов Правительства Российской Федерации»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04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237" y="188640"/>
            <a:ext cx="8229600" cy="1143000"/>
          </a:xfrm>
        </p:spPr>
        <p:txBody>
          <a:bodyPr/>
          <a:lstStyle/>
          <a:p>
            <a:pPr algn="r"/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</a:rPr>
              <a:t>Содержание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2648635"/>
              </p:ext>
            </p:extLst>
          </p:nvPr>
        </p:nvGraphicFramePr>
        <p:xfrm>
          <a:off x="467544" y="1628800"/>
          <a:ext cx="822960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7" name="Picture 3" descr="C:\Users\косатюк_п\Documents\ГИА-11\Обучение специалистов ППЭ\moodle\для moodle\картинки\images (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55111"/>
            <a:ext cx="432048" cy="49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косатюк_п\Documents\ГИА-11\Обучение специалистов ППЭ\moodle\для moodle\картинки\images (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67" y="2503183"/>
            <a:ext cx="432048" cy="49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косатюк_п\Documents\ГИА-11\Обучение специалистов ППЭ\moodle\для moodle\картинки\images (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256" y="3149352"/>
            <a:ext cx="432048" cy="49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косатюк_п\Documents\ГИА-11\Обучение специалистов ППЭ\moodle\для moodle\картинки\images (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813557"/>
            <a:ext cx="432048" cy="49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косатюк_п\Documents\ГИА-11\Обучение специалистов ППЭ\moodle\для moodle\картинки\images (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488289"/>
            <a:ext cx="432048" cy="49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косатюк_п\Documents\ГИА-11\Обучение специалистов ППЭ\moodle\для moodle\картинки\images (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134458"/>
            <a:ext cx="432048" cy="49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31227" y="3005591"/>
            <a:ext cx="1444429" cy="1976467"/>
            <a:chOff x="179512" y="2996952"/>
            <a:chExt cx="1152128" cy="1536171"/>
          </a:xfrm>
        </p:grpSpPr>
        <p:pic>
          <p:nvPicPr>
            <p:cNvPr id="14" name="Picture 2" descr="C:\Users\косатюк_п\Documents\ГИА-11\Обучение специалистов ППЭ\moodle\для moodle\картинки\3d-chelovechek-03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533" b="90000" l="5481" r="89985">
                          <a14:foregroundMark x1="38400" y1="7044" x2="20178" y2="35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996952"/>
              <a:ext cx="1152128" cy="1536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 descr="C:\Users\косатюк_п\Documents\ГИА-11\Обучение специалистов ППЭ\moodle\для moodle\картинки\images (1)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99010">
              <a:off x="286181" y="3082380"/>
              <a:ext cx="328029" cy="374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952452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43608" y="181971"/>
            <a:ext cx="7941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/>
            <a:r>
              <a:rPr lang="ru-RU" sz="2800" b="1" dirty="0">
                <a:solidFill>
                  <a:srgbClr val="FF0000"/>
                </a:solidFill>
                <a:latin typeface="Cambria" panose="02040503050406030204" pitchFamily="18" charset="0"/>
              </a:rPr>
              <a:t>Порядок проведения и подготовки</a:t>
            </a:r>
          </a:p>
          <a:p>
            <a:pPr lvl="0" algn="r"/>
            <a:r>
              <a:rPr lang="ru-RU" sz="2800" b="1" dirty="0">
                <a:solidFill>
                  <a:srgbClr val="FF0000"/>
                </a:solidFill>
                <a:latin typeface="Cambria" panose="02040503050406030204" pitchFamily="18" charset="0"/>
              </a:rPr>
              <a:t> экзамена по </a:t>
            </a:r>
            <a:r>
              <a:rPr lang="ru-RU" sz="2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русскому языку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1611967"/>
            <a:ext cx="7560840" cy="102494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>
                <a:latin typeface="Cambria" panose="02040503050406030204" pitchFamily="18" charset="0"/>
              </a:rPr>
              <a:t>При проведении ОГЭ по </a:t>
            </a:r>
            <a:r>
              <a:rPr lang="ru-RU" sz="1600" dirty="0" smtClean="0">
                <a:latin typeface="Cambria" panose="02040503050406030204" pitchFamily="18" charset="0"/>
              </a:rPr>
              <a:t>русскому языку</a:t>
            </a:r>
            <a:endParaRPr lang="ru-RU" sz="1600" dirty="0">
              <a:latin typeface="Cambria" panose="02040503050406030204" pitchFamily="18" charset="0"/>
            </a:endParaRPr>
          </a:p>
          <a:p>
            <a:r>
              <a:rPr lang="ru-RU" sz="1600" dirty="0">
                <a:latin typeface="Cambria" panose="02040503050406030204" pitchFamily="18" charset="0"/>
              </a:rPr>
              <a:t>в экзамен включается </a:t>
            </a:r>
            <a:r>
              <a:rPr lang="ru-RU" sz="1600" dirty="0" smtClean="0">
                <a:latin typeface="Cambria" panose="02040503050406030204" pitchFamily="18" charset="0"/>
              </a:rPr>
              <a:t>сжатое изложение. </a:t>
            </a:r>
          </a:p>
          <a:p>
            <a:r>
              <a:rPr lang="ru-RU" sz="1600" dirty="0" smtClean="0">
                <a:latin typeface="Cambria" panose="02040503050406030204" pitchFamily="18" charset="0"/>
              </a:rPr>
              <a:t>Для </a:t>
            </a:r>
            <a:r>
              <a:rPr lang="ru-RU" sz="1600" dirty="0">
                <a:latin typeface="Cambria" panose="02040503050406030204" pitchFamily="18" charset="0"/>
              </a:rPr>
              <a:t>воспроизведения текста изложения </a:t>
            </a:r>
            <a:r>
              <a:rPr lang="ru-RU" sz="1600" dirty="0" smtClean="0">
                <a:latin typeface="Cambria" panose="02040503050406030204" pitchFamily="18" charset="0"/>
              </a:rPr>
              <a:t>используется </a:t>
            </a:r>
            <a:r>
              <a:rPr lang="ru-RU" sz="1600" dirty="0">
                <a:latin typeface="Cambria" panose="02040503050406030204" pitchFamily="18" charset="0"/>
              </a:rPr>
              <a:t>аудиозапись </a:t>
            </a:r>
            <a:endParaRPr lang="ru-RU" sz="1600" dirty="0" smtClean="0">
              <a:latin typeface="Cambria" panose="02040503050406030204" pitchFamily="18" charset="0"/>
            </a:endParaRPr>
          </a:p>
          <a:p>
            <a:r>
              <a:rPr lang="ru-RU" sz="1600" dirty="0" smtClean="0">
                <a:latin typeface="Cambria" panose="02040503050406030204" pitchFamily="18" charset="0"/>
              </a:rPr>
              <a:t>на </a:t>
            </a:r>
            <a:r>
              <a:rPr lang="ru-RU" sz="1600" dirty="0">
                <a:latin typeface="Cambria" panose="02040503050406030204" pitchFamily="18" charset="0"/>
              </a:rPr>
              <a:t>электронном носителе </a:t>
            </a:r>
            <a:r>
              <a:rPr lang="ru-RU" sz="1600" dirty="0" smtClean="0">
                <a:latin typeface="Cambria" panose="02040503050406030204" pitchFamily="18" charset="0"/>
              </a:rPr>
              <a:t>(</a:t>
            </a:r>
            <a:r>
              <a:rPr lang="ru-RU" sz="1600" dirty="0">
                <a:latin typeface="Cambria" panose="02040503050406030204" pitchFamily="18" charset="0"/>
              </a:rPr>
              <a:t>входит в комплект ЭМ).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21549" y="2705999"/>
            <a:ext cx="5639951" cy="1011033"/>
          </a:xfrm>
          <a:prstGeom prst="round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600" dirty="0">
                <a:latin typeface="Cambria" panose="02040503050406030204" pitchFamily="18" charset="0"/>
              </a:rPr>
              <a:t>Каждая аудитория </a:t>
            </a:r>
            <a:endParaRPr lang="ru-RU" sz="1600" dirty="0" smtClean="0">
              <a:latin typeface="Cambria" panose="02040503050406030204" pitchFamily="18" charset="0"/>
            </a:endParaRPr>
          </a:p>
          <a:p>
            <a:pPr algn="r"/>
            <a:r>
              <a:rPr lang="ru-RU" sz="1600" dirty="0" smtClean="0">
                <a:latin typeface="Cambria" panose="02040503050406030204" pitchFamily="18" charset="0"/>
              </a:rPr>
              <a:t>для </a:t>
            </a:r>
            <a:r>
              <a:rPr lang="ru-RU" sz="1600" dirty="0">
                <a:latin typeface="Cambria" panose="02040503050406030204" pitchFamily="18" charset="0"/>
              </a:rPr>
              <a:t>проведения ОГЭ по русскому языку </a:t>
            </a:r>
            <a:endParaRPr lang="ru-RU" sz="1600" dirty="0" smtClean="0">
              <a:latin typeface="Cambria" panose="02040503050406030204" pitchFamily="18" charset="0"/>
            </a:endParaRPr>
          </a:p>
          <a:p>
            <a:pPr algn="r"/>
            <a:r>
              <a:rPr lang="ru-RU" sz="1600" dirty="0" smtClean="0">
                <a:latin typeface="Cambria" panose="02040503050406030204" pitchFamily="18" charset="0"/>
              </a:rPr>
              <a:t>должна </a:t>
            </a:r>
            <a:r>
              <a:rPr lang="ru-RU" sz="1600" dirty="0">
                <a:latin typeface="Cambria" panose="02040503050406030204" pitchFamily="18" charset="0"/>
              </a:rPr>
              <a:t>быть оснащена </a:t>
            </a:r>
            <a:r>
              <a:rPr lang="ru-RU" sz="1600" dirty="0" smtClean="0">
                <a:latin typeface="Cambria" panose="02040503050406030204" pitchFamily="18" charset="0"/>
              </a:rPr>
              <a:t>средствами</a:t>
            </a:r>
          </a:p>
          <a:p>
            <a:pPr algn="r"/>
            <a:r>
              <a:rPr lang="ru-RU" sz="1600" dirty="0" smtClean="0">
                <a:latin typeface="Cambria" panose="02040503050406030204" pitchFamily="18" charset="0"/>
              </a:rPr>
              <a:t> </a:t>
            </a:r>
            <a:r>
              <a:rPr lang="ru-RU" sz="1600" dirty="0">
                <a:latin typeface="Cambria" panose="02040503050406030204" pitchFamily="18" charset="0"/>
              </a:rPr>
              <a:t>воспроизведения аудиозаписи.</a:t>
            </a:r>
          </a:p>
        </p:txBody>
      </p:sp>
      <p:pic>
        <p:nvPicPr>
          <p:cNvPr id="4101" name="Picture 5" descr="C:\Users\косатюк_п\Documents\ГИА-11\Обучение специалистов ППЭ\moodle\для moodle\картинки\3937797-portable-tape-recorder-with-cd-play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5750" y1="26693" x2="75750" y2="26693"/>
                        <a14:foregroundMark x1="73125" y1="6640" x2="77000" y2="44090"/>
                        <a14:foregroundMark x1="62000" y1="27357" x2="60500" y2="42629"/>
                        <a14:foregroundMark x1="89000" y1="44090" x2="98750" y2="54183"/>
                        <a14:foregroundMark x1="89250" y1="53918" x2="97625" y2="52457"/>
                        <a14:foregroundMark x1="11875" y1="45020" x2="1000" y2="47012"/>
                        <a14:foregroundMark x1="10875" y1="73971" x2="10875" y2="73971"/>
                        <a14:foregroundMark x1="3250" y1="79548" x2="10250" y2="68260"/>
                        <a14:foregroundMark x1="10750" y1="68792" x2="17875" y2="70120"/>
                        <a14:foregroundMark x1="17500" y1="70120" x2="9625" y2="77291"/>
                        <a14:foregroundMark x1="20375" y1="81673" x2="38625" y2="73572"/>
                        <a14:foregroundMark x1="56125" y1="32138" x2="60250" y2="32802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95210" y="2757967"/>
            <a:ext cx="976790" cy="91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косатюк_п\Documents\ГИА-11\Обучение специалистов ППЭ\moodle\для moodle\картинки\w256h2561372777054CDBox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491" y="1637873"/>
            <a:ext cx="972636" cy="97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331090" y="4620133"/>
            <a:ext cx="5630410" cy="753083"/>
          </a:xfrm>
          <a:prstGeom prst="round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600" dirty="0">
                <a:latin typeface="Cambria" panose="02040503050406030204" pitchFamily="18" charset="0"/>
              </a:rPr>
              <a:t>Аудиозапись </a:t>
            </a:r>
            <a:r>
              <a:rPr lang="ru-RU" sz="1600" dirty="0" smtClean="0">
                <a:latin typeface="Cambria" panose="02040503050406030204" pitchFamily="18" charset="0"/>
              </a:rPr>
              <a:t>прослушивается</a:t>
            </a:r>
          </a:p>
          <a:p>
            <a:pPr algn="r"/>
            <a:r>
              <a:rPr lang="ru-RU" sz="1600" dirty="0" smtClean="0">
                <a:latin typeface="Cambria" panose="02040503050406030204" pitchFamily="18" charset="0"/>
              </a:rPr>
              <a:t> </a:t>
            </a:r>
            <a:r>
              <a:rPr lang="ru-RU" sz="1600" dirty="0">
                <a:latin typeface="Cambria" panose="02040503050406030204" pitchFamily="18" charset="0"/>
              </a:rPr>
              <a:t>участниками экзамена дважды </a:t>
            </a:r>
            <a:endParaRPr lang="ru-RU" sz="1600" dirty="0" smtClean="0">
              <a:latin typeface="Cambria" panose="02040503050406030204" pitchFamily="18" charset="0"/>
            </a:endParaRPr>
          </a:p>
          <a:p>
            <a:pPr algn="r"/>
            <a:r>
              <a:rPr lang="ru-RU" sz="1600" dirty="0" smtClean="0">
                <a:latin typeface="Cambria" panose="02040503050406030204" pitchFamily="18" charset="0"/>
              </a:rPr>
              <a:t>с </a:t>
            </a:r>
            <a:r>
              <a:rPr lang="ru-RU" sz="1600" dirty="0">
                <a:latin typeface="Cambria" panose="02040503050406030204" pitchFamily="18" charset="0"/>
              </a:rPr>
              <a:t>перерывом в 5-6 минут.</a:t>
            </a:r>
            <a:endParaRPr lang="ru-RU" sz="1600" dirty="0">
              <a:solidFill>
                <a:schemeClr val="dk1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51520" y="3766555"/>
            <a:ext cx="7200800" cy="7649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>
                <a:latin typeface="Cambria" panose="02040503050406030204" pitchFamily="18" charset="0"/>
              </a:rPr>
              <a:t>Технические специалисты или организаторы в аудитории </a:t>
            </a:r>
            <a:endParaRPr lang="ru-RU" sz="1600" dirty="0" smtClean="0">
              <a:latin typeface="Cambria" panose="02040503050406030204" pitchFamily="18" charset="0"/>
            </a:endParaRPr>
          </a:p>
          <a:p>
            <a:r>
              <a:rPr lang="ru-RU" sz="1600" dirty="0" smtClean="0">
                <a:latin typeface="Cambria" panose="02040503050406030204" pitchFamily="18" charset="0"/>
              </a:rPr>
              <a:t>настраивают </a:t>
            </a:r>
            <a:r>
              <a:rPr lang="ru-RU" sz="1600" dirty="0">
                <a:latin typeface="Cambria" panose="02040503050406030204" pitchFamily="18" charset="0"/>
              </a:rPr>
              <a:t>средство воспроизведения аудиозаписи так, </a:t>
            </a:r>
            <a:endParaRPr lang="ru-RU" sz="1600" dirty="0" smtClean="0">
              <a:latin typeface="Cambria" panose="02040503050406030204" pitchFamily="18" charset="0"/>
            </a:endParaRPr>
          </a:p>
          <a:p>
            <a:r>
              <a:rPr lang="ru-RU" sz="1600" dirty="0" smtClean="0">
                <a:latin typeface="Cambria" panose="02040503050406030204" pitchFamily="18" charset="0"/>
              </a:rPr>
              <a:t>чтобы </a:t>
            </a:r>
            <a:r>
              <a:rPr lang="ru-RU" sz="1600" dirty="0">
                <a:latin typeface="Cambria" panose="02040503050406030204" pitchFamily="18" charset="0"/>
              </a:rPr>
              <a:t>было слышно всем участникам экзамена. </a:t>
            </a:r>
            <a:endParaRPr lang="ru-RU" sz="1600" dirty="0">
              <a:effectLst/>
              <a:latin typeface="Cambria" panose="02040503050406030204" pitchFamily="18" charset="0"/>
            </a:endParaRPr>
          </a:p>
        </p:txBody>
      </p:sp>
      <p:pic>
        <p:nvPicPr>
          <p:cNvPr id="4106" name="Picture 10" descr="C:\Users\косатюк_п\Documents\ГИА-11\Обучение специалистов ППЭ\moodle\для moodle\картинки\0_99143_2393851_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505" y="3813738"/>
            <a:ext cx="657667" cy="69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C:\Users\косатюк_п\Documents\ГИА-11\Обучение специалистов ППЭ\moodle\для moodle\картинки\1414178038_listen-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954" y="3829293"/>
            <a:ext cx="710485" cy="71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" descr="C:\Users\косатюк_п\Documents\ГИА-11\Обучение специалистов ППЭ\moodle\для moodle\картинки\640x36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056" b="100000" l="2813" r="97500">
                        <a14:foregroundMark x1="6250" y1="32500" x2="58281" y2="12778"/>
                        <a14:foregroundMark x1="58438" y1="13056" x2="93281" y2="36389"/>
                        <a14:foregroundMark x1="93750" y1="51389" x2="33750" y2="98889"/>
                        <a14:foregroundMark x1="37031" y1="94722" x2="4063" y2="43889"/>
                        <a14:backgroundMark x1="64531" y1="90556" x2="41563" y2="99167"/>
                        <a14:backgroundMark x1="7344" y1="15278" x2="33906" y2="10556"/>
                        <a14:backgroundMark x1="12865" y1="75648" x2="12865" y2="75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72879" y="4570610"/>
            <a:ext cx="1421451" cy="79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251520" y="5439265"/>
            <a:ext cx="7200800" cy="1086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>
                <a:latin typeface="Cambria" panose="02040503050406030204" pitchFamily="18" charset="0"/>
              </a:rPr>
              <a:t>После повторного прослушивания </a:t>
            </a:r>
            <a:endParaRPr lang="ru-RU" sz="1600" dirty="0" smtClean="0">
              <a:latin typeface="Cambria" panose="02040503050406030204" pitchFamily="18" charset="0"/>
            </a:endParaRPr>
          </a:p>
          <a:p>
            <a:r>
              <a:rPr lang="ru-RU" sz="1600" dirty="0" smtClean="0">
                <a:latin typeface="Cambria" panose="02040503050406030204" pitchFamily="18" charset="0"/>
              </a:rPr>
              <a:t>участники приступают </a:t>
            </a:r>
            <a:r>
              <a:rPr lang="ru-RU" sz="1600" dirty="0">
                <a:latin typeface="Cambria" panose="02040503050406030204" pitchFamily="18" charset="0"/>
              </a:rPr>
              <a:t>к написанию изложения. </a:t>
            </a:r>
            <a:endParaRPr lang="ru-RU" sz="1600" dirty="0" smtClean="0">
              <a:latin typeface="Cambria" panose="02040503050406030204" pitchFamily="18" charset="0"/>
            </a:endParaRPr>
          </a:p>
          <a:p>
            <a:r>
              <a:rPr lang="ru-RU" sz="1600" dirty="0" smtClean="0">
                <a:latin typeface="Cambria" panose="02040503050406030204" pitchFamily="18" charset="0"/>
              </a:rPr>
              <a:t>Организаторы </a:t>
            </a:r>
            <a:r>
              <a:rPr lang="ru-RU" sz="1600" dirty="0">
                <a:latin typeface="Cambria" panose="02040503050406030204" pitchFamily="18" charset="0"/>
              </a:rPr>
              <a:t>в аудитории </a:t>
            </a:r>
            <a:r>
              <a:rPr lang="ru-RU" sz="1600" dirty="0" smtClean="0">
                <a:latin typeface="Cambria" panose="02040503050406030204" pitchFamily="18" charset="0"/>
              </a:rPr>
              <a:t>отключают </a:t>
            </a:r>
          </a:p>
          <a:p>
            <a:r>
              <a:rPr lang="ru-RU" sz="1600" dirty="0" smtClean="0">
                <a:latin typeface="Cambria" panose="02040503050406030204" pitchFamily="18" charset="0"/>
              </a:rPr>
              <a:t>средство </a:t>
            </a:r>
            <a:r>
              <a:rPr lang="ru-RU" sz="1600" dirty="0">
                <a:latin typeface="Cambria" panose="02040503050406030204" pitchFamily="18" charset="0"/>
              </a:rPr>
              <a:t>воспроизведения аудиозаписи.</a:t>
            </a:r>
            <a:endParaRPr lang="ru-RU" sz="1600" dirty="0">
              <a:effectLst/>
              <a:latin typeface="Cambria" panose="02040503050406030204" pitchFamily="18" charset="0"/>
            </a:endParaRPr>
          </a:p>
        </p:txBody>
      </p:sp>
      <p:pic>
        <p:nvPicPr>
          <p:cNvPr id="1036" name="Picture 12" descr="https://img2.freepng.ru/20180411/zww/kisspng-loudspeaker-enclosure-audio-signal-speaker-5ace5e8da77af7.660864611523474061686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24930" y="5476455"/>
            <a:ext cx="1152483" cy="97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901" b="96523" l="9984" r="90338">
                        <a14:backgroundMark x1="89452" y1="33404" x2="89855" y2="29189"/>
                        <a14:backgroundMark x1="89291" y1="32034" x2="89291" y2="27924"/>
                        <a14:backgroundMark x1="56280" y1="54268" x2="81884" y2="839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5989">
            <a:off x="5401674" y="5582936"/>
            <a:ext cx="1320174" cy="100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0902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43608" y="181971"/>
            <a:ext cx="7941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/>
            <a:r>
              <a:rPr lang="ru-RU" sz="2800" b="1" dirty="0">
                <a:solidFill>
                  <a:srgbClr val="FF0000"/>
                </a:solidFill>
                <a:latin typeface="Cambria" panose="02040503050406030204" pitchFamily="18" charset="0"/>
              </a:rPr>
              <a:t>Порядок проведения и подготовки</a:t>
            </a:r>
          </a:p>
          <a:p>
            <a:pPr lvl="0" algn="r"/>
            <a:r>
              <a:rPr lang="ru-RU" sz="2800" b="1" dirty="0">
                <a:solidFill>
                  <a:srgbClr val="FF0000"/>
                </a:solidFill>
                <a:latin typeface="Cambria" panose="02040503050406030204" pitchFamily="18" charset="0"/>
              </a:rPr>
              <a:t> экзамена по </a:t>
            </a:r>
            <a:r>
              <a:rPr lang="ru-RU" sz="2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физике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1611967"/>
            <a:ext cx="7560840" cy="102494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>
                <a:latin typeface="Cambria" panose="02040503050406030204" pitchFamily="18" charset="0"/>
              </a:rPr>
              <a:t>Экзамен проводится в кабинетах физики. </a:t>
            </a:r>
            <a:endParaRPr lang="ru-RU" sz="1600" dirty="0" smtClean="0">
              <a:latin typeface="Cambria" panose="02040503050406030204" pitchFamily="18" charset="0"/>
            </a:endParaRPr>
          </a:p>
          <a:p>
            <a:r>
              <a:rPr lang="ru-RU" sz="1600" dirty="0" smtClean="0">
                <a:latin typeface="Cambria" panose="02040503050406030204" pitchFamily="18" charset="0"/>
              </a:rPr>
              <a:t>При </a:t>
            </a:r>
            <a:r>
              <a:rPr lang="ru-RU" sz="1600" dirty="0">
                <a:latin typeface="Cambria" panose="02040503050406030204" pitchFamily="18" charset="0"/>
              </a:rPr>
              <a:t>необходимости можно использовать другие кабинеты, </a:t>
            </a:r>
            <a:endParaRPr lang="ru-RU" sz="1600" dirty="0" smtClean="0">
              <a:latin typeface="Cambria" panose="02040503050406030204" pitchFamily="18" charset="0"/>
            </a:endParaRPr>
          </a:p>
          <a:p>
            <a:r>
              <a:rPr lang="ru-RU" sz="1600" dirty="0" smtClean="0">
                <a:latin typeface="Cambria" panose="02040503050406030204" pitchFamily="18" charset="0"/>
              </a:rPr>
              <a:t>отвечающие </a:t>
            </a:r>
            <a:r>
              <a:rPr lang="ru-RU" sz="1600" dirty="0">
                <a:latin typeface="Cambria" panose="02040503050406030204" pitchFamily="18" charset="0"/>
              </a:rPr>
              <a:t>требованиям безопасности труда при выполнении экспериментального задания экзаменационной работы.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31089" y="2705999"/>
            <a:ext cx="5630411" cy="1011033"/>
          </a:xfrm>
          <a:prstGeom prst="round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600" dirty="0">
                <a:latin typeface="Cambria" panose="02040503050406030204" pitchFamily="18" charset="0"/>
              </a:rPr>
              <a:t>На экзамене присутствует специалист </a:t>
            </a:r>
            <a:endParaRPr lang="ru-RU" sz="1600" dirty="0" smtClean="0">
              <a:latin typeface="Cambria" panose="02040503050406030204" pitchFamily="18" charset="0"/>
            </a:endParaRPr>
          </a:p>
          <a:p>
            <a:pPr algn="r"/>
            <a:r>
              <a:rPr lang="ru-RU" sz="1600" dirty="0" smtClean="0">
                <a:latin typeface="Cambria" panose="02040503050406030204" pitchFamily="18" charset="0"/>
              </a:rPr>
              <a:t>по </a:t>
            </a:r>
            <a:r>
              <a:rPr lang="ru-RU" sz="1600" dirty="0">
                <a:latin typeface="Cambria" panose="02040503050406030204" pitchFamily="18" charset="0"/>
              </a:rPr>
              <a:t>проведению инструктажа </a:t>
            </a:r>
            <a:endParaRPr lang="ru-RU" sz="1600" dirty="0" smtClean="0">
              <a:latin typeface="Cambria" panose="02040503050406030204" pitchFamily="18" charset="0"/>
            </a:endParaRPr>
          </a:p>
          <a:p>
            <a:pPr algn="r"/>
            <a:r>
              <a:rPr lang="ru-RU" sz="1600" dirty="0" smtClean="0">
                <a:latin typeface="Cambria" panose="02040503050406030204" pitchFamily="18" charset="0"/>
              </a:rPr>
              <a:t>и </a:t>
            </a:r>
            <a:r>
              <a:rPr lang="ru-RU" sz="1600" dirty="0">
                <a:latin typeface="Cambria" panose="02040503050406030204" pitchFamily="18" charset="0"/>
              </a:rPr>
              <a:t>обеспечению лабораторных работ, </a:t>
            </a:r>
            <a:endParaRPr lang="ru-RU" sz="1600" dirty="0" smtClean="0">
              <a:latin typeface="Cambria" panose="02040503050406030204" pitchFamily="18" charset="0"/>
            </a:endParaRPr>
          </a:p>
          <a:p>
            <a:pPr algn="r"/>
            <a:r>
              <a:rPr lang="ru-RU" sz="1600" dirty="0" smtClean="0">
                <a:latin typeface="Cambria" panose="02040503050406030204" pitchFamily="18" charset="0"/>
              </a:rPr>
              <a:t>прошедший </a:t>
            </a:r>
            <a:r>
              <a:rPr lang="ru-RU" sz="1600" dirty="0">
                <a:latin typeface="Cambria" panose="02040503050406030204" pitchFamily="18" charset="0"/>
              </a:rPr>
              <a:t>соответствующую </a:t>
            </a:r>
            <a:r>
              <a:rPr lang="ru-RU" sz="1600" dirty="0" smtClean="0">
                <a:latin typeface="Cambria" panose="02040503050406030204" pitchFamily="18" charset="0"/>
              </a:rPr>
              <a:t>подготовку. </a:t>
            </a:r>
            <a:endParaRPr lang="ru-RU" sz="1600" dirty="0">
              <a:latin typeface="Cambria" panose="020405030504060302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331089" y="4620133"/>
            <a:ext cx="5630411" cy="836003"/>
          </a:xfrm>
          <a:prstGeom prst="round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600" dirty="0">
                <a:latin typeface="Cambria" panose="02040503050406030204" pitchFamily="18" charset="0"/>
              </a:rPr>
              <a:t>Для подготовки лабораторного оборудования в ППЭ </a:t>
            </a:r>
            <a:endParaRPr lang="ru-RU" sz="1600" dirty="0" smtClean="0">
              <a:latin typeface="Cambria" panose="02040503050406030204" pitchFamily="18" charset="0"/>
            </a:endParaRPr>
          </a:p>
          <a:p>
            <a:pPr algn="r"/>
            <a:r>
              <a:rPr lang="ru-RU" sz="1600" dirty="0" smtClean="0">
                <a:latin typeface="Cambria" panose="02040503050406030204" pitchFamily="18" charset="0"/>
              </a:rPr>
              <a:t>за 1-2 </a:t>
            </a:r>
            <a:r>
              <a:rPr lang="ru-RU" sz="1600" dirty="0">
                <a:latin typeface="Cambria" panose="02040503050406030204" pitchFamily="18" charset="0"/>
              </a:rPr>
              <a:t>дня до экзамена сообщаются номера </a:t>
            </a:r>
            <a:r>
              <a:rPr lang="ru-RU" sz="1600" dirty="0" smtClean="0">
                <a:latin typeface="Cambria" panose="02040503050406030204" pitchFamily="18" charset="0"/>
              </a:rPr>
              <a:t>комплектов, </a:t>
            </a:r>
            <a:r>
              <a:rPr lang="ru-RU" sz="1600" dirty="0">
                <a:latin typeface="Cambria" panose="02040503050406030204" pitchFamily="18" charset="0"/>
              </a:rPr>
              <a:t>которые будут использоваться на экзамене</a:t>
            </a:r>
            <a:endParaRPr lang="ru-RU" sz="1600" dirty="0">
              <a:solidFill>
                <a:schemeClr val="dk1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51520" y="3766555"/>
            <a:ext cx="7200800" cy="7649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>
                <a:latin typeface="Cambria" panose="02040503050406030204" pitchFamily="18" charset="0"/>
              </a:rPr>
              <a:t>Комплекты лабораторного </a:t>
            </a:r>
            <a:r>
              <a:rPr lang="ru-RU" sz="1600" dirty="0" smtClean="0">
                <a:latin typeface="Cambria" panose="02040503050406030204" pitchFamily="18" charset="0"/>
              </a:rPr>
              <a:t>оборудования</a:t>
            </a:r>
          </a:p>
          <a:p>
            <a:r>
              <a:rPr lang="ru-RU" sz="1600" dirty="0" smtClean="0">
                <a:latin typeface="Cambria" panose="02040503050406030204" pitchFamily="18" charset="0"/>
              </a:rPr>
              <a:t> </a:t>
            </a:r>
            <a:r>
              <a:rPr lang="ru-RU" sz="1600" dirty="0">
                <a:latin typeface="Cambria" panose="02040503050406030204" pitchFamily="18" charset="0"/>
              </a:rPr>
              <a:t>для выполнения лабораторной работы </a:t>
            </a:r>
            <a:endParaRPr lang="ru-RU" sz="1600" dirty="0" smtClean="0">
              <a:latin typeface="Cambria" panose="02040503050406030204" pitchFamily="18" charset="0"/>
            </a:endParaRPr>
          </a:p>
          <a:p>
            <a:r>
              <a:rPr lang="ru-RU" sz="1600" dirty="0" smtClean="0">
                <a:latin typeface="Cambria" panose="02040503050406030204" pitchFamily="18" charset="0"/>
              </a:rPr>
              <a:t>формируются </a:t>
            </a:r>
            <a:r>
              <a:rPr lang="ru-RU" sz="1600" dirty="0">
                <a:latin typeface="Cambria" panose="02040503050406030204" pitchFamily="18" charset="0"/>
              </a:rPr>
              <a:t>заблаговременно, до проведения экзамена</a:t>
            </a:r>
            <a:r>
              <a:rPr lang="ru-RU" sz="1600" dirty="0" smtClean="0">
                <a:latin typeface="Cambria" panose="02040503050406030204" pitchFamily="18" charset="0"/>
              </a:rPr>
              <a:t>.</a:t>
            </a:r>
            <a:endParaRPr lang="ru-RU" sz="1600" dirty="0">
              <a:effectLst/>
              <a:latin typeface="Cambria" panose="020405030504060302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1519" y="5493932"/>
            <a:ext cx="7200801" cy="10314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latin typeface="Cambria" panose="02040503050406030204" pitchFamily="18" charset="0"/>
              </a:rPr>
              <a:t>В </a:t>
            </a:r>
            <a:r>
              <a:rPr lang="ru-RU" sz="1600" dirty="0">
                <a:latin typeface="Cambria" panose="02040503050406030204" pitchFamily="18" charset="0"/>
              </a:rPr>
              <a:t>случае замены оборудования на аналогичное </a:t>
            </a:r>
            <a:endParaRPr lang="ru-RU" sz="1600" dirty="0" smtClean="0">
              <a:latin typeface="Cambria" panose="02040503050406030204" pitchFamily="18" charset="0"/>
            </a:endParaRPr>
          </a:p>
          <a:p>
            <a:r>
              <a:rPr lang="ru-RU" sz="1600" dirty="0" smtClean="0">
                <a:latin typeface="Cambria" panose="02040503050406030204" pitchFamily="18" charset="0"/>
              </a:rPr>
              <a:t>с </a:t>
            </a:r>
            <a:r>
              <a:rPr lang="ru-RU" sz="1600" dirty="0">
                <a:latin typeface="Cambria" panose="02040503050406030204" pitchFamily="18" charset="0"/>
              </a:rPr>
              <a:t>другими характеристиками необходимо </a:t>
            </a:r>
            <a:endParaRPr lang="ru-RU" sz="1600" dirty="0" smtClean="0">
              <a:latin typeface="Cambria" panose="02040503050406030204" pitchFamily="18" charset="0"/>
            </a:endParaRPr>
          </a:p>
          <a:p>
            <a:r>
              <a:rPr lang="ru-RU" sz="1600" dirty="0" smtClean="0">
                <a:latin typeface="Cambria" panose="02040503050406030204" pitchFamily="18" charset="0"/>
              </a:rPr>
              <a:t>внести соответствующие отметки </a:t>
            </a:r>
          </a:p>
          <a:p>
            <a:r>
              <a:rPr lang="ru-RU" sz="1600" dirty="0" smtClean="0">
                <a:latin typeface="Cambria" panose="02040503050406030204" pitchFamily="18" charset="0"/>
              </a:rPr>
              <a:t>в дополнительный бланк ответов № 2 по физике.</a:t>
            </a:r>
            <a:endParaRPr lang="ru-RU" sz="1600" dirty="0">
              <a:effectLst/>
              <a:latin typeface="Cambria" panose="02040503050406030204" pitchFamily="18" charset="0"/>
            </a:endParaRPr>
          </a:p>
        </p:txBody>
      </p:sp>
      <p:pic>
        <p:nvPicPr>
          <p:cNvPr id="2050" name="Picture 2" descr="https://www.vascak.cz/data/android/physicsatschool/galerie/big_mag_fleming_obr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703" r="96797">
                        <a14:foregroundMark x1="46484" y1="16375" x2="46797" y2="12125"/>
                        <a14:foregroundMark x1="50859" y1="65500" x2="50781" y2="62250"/>
                        <a14:foregroundMark x1="75703" y1="52000" x2="84766" y2="56375"/>
                        <a14:foregroundMark x1="48516" y1="68750" x2="53047" y2="63750"/>
                        <a14:foregroundMark x1="45234" y1="63250" x2="45313" y2="66500"/>
                        <a14:foregroundMark x1="45000" y1="63000" x2="46172" y2="62625"/>
                        <a14:foregroundMark x1="51641" y1="69625" x2="56563" y2="69500"/>
                        <a14:foregroundMark x1="55078" y1="66875" x2="55703" y2="64375"/>
                        <a14:foregroundMark x1="10703" y1="38250" x2="10938" y2="35250"/>
                        <a14:foregroundMark x1="49609" y1="18375" x2="49766" y2="13875"/>
                        <a14:foregroundMark x1="43359" y1="16375" x2="43359" y2="14000"/>
                        <a14:foregroundMark x1="34297" y1="37625" x2="38438" y2="37625"/>
                        <a14:foregroundMark x1="46953" y1="67500" x2="47188" y2="60500"/>
                        <a14:backgroundMark x1="36016" y1="59625" x2="39844" y2="60250"/>
                        <a14:backgroundMark x1="30547" y1="93500" x2="51250" y2="96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39158"/>
            <a:ext cx="1242210" cy="77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thumbs.dreamstime.com/b/%D0%BB%D1%8E%D0%B4%D0%B8-%D0%B1%D0%B5%D0%BB%D0%B8%D0%B7%D0%BD%D1%8B-3d-%D0%BF%D1%80%D0%BE%D1%84%D0%B5%D1%81%D1%81%D0%BE%D1%80-%D1%84%D0%B8%D0%B7%D0%B8%D0%BA%D0%B8-%D1%81-%D0%B0%D1%82%D0%BE%D0%BC%D0%BE%D0%BC-2742289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667" l="0" r="99861">
                        <a14:foregroundMark x1="53056" y1="8778" x2="56667" y2="9000"/>
                        <a14:foregroundMark x1="58472" y1="33556" x2="62222" y2="40111"/>
                        <a14:foregroundMark x1="50417" y1="34333" x2="44167" y2="32889"/>
                        <a14:backgroundMark x1="39444" y1="28444" x2="43056" y2="2766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480" y="2674935"/>
            <a:ext cx="842879" cy="105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cdn.pixabay.com/photo/2013/07/12/18/31/einstein-153422_128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850" y="1713157"/>
            <a:ext cx="1352812" cy="67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ds04.infourok.ru/uploads/ex/1237/00166cde-f999ff9c/img25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9" t="16072" r="28076" b="3148"/>
          <a:stretch/>
        </p:blipFill>
        <p:spPr bwMode="auto">
          <a:xfrm>
            <a:off x="6228184" y="5563446"/>
            <a:ext cx="648072" cy="92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503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43608" y="181971"/>
            <a:ext cx="7941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/>
            <a:r>
              <a:rPr lang="ru-RU" sz="2800" b="1" dirty="0">
                <a:solidFill>
                  <a:srgbClr val="FF0000"/>
                </a:solidFill>
                <a:latin typeface="Cambria" panose="02040503050406030204" pitchFamily="18" charset="0"/>
              </a:rPr>
              <a:t>Порядок проведения и подготовки</a:t>
            </a:r>
          </a:p>
          <a:p>
            <a:pPr lvl="0" algn="r"/>
            <a:r>
              <a:rPr lang="ru-RU" sz="2800" b="1" dirty="0">
                <a:solidFill>
                  <a:srgbClr val="FF0000"/>
                </a:solidFill>
                <a:latin typeface="Cambria" panose="02040503050406030204" pitchFamily="18" charset="0"/>
              </a:rPr>
              <a:t> экзамена по </a:t>
            </a:r>
            <a:r>
              <a:rPr lang="ru-RU" sz="2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химии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1611967"/>
            <a:ext cx="7560840" cy="102494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>
                <a:latin typeface="Cambria" panose="02040503050406030204" pitchFamily="18" charset="0"/>
              </a:rPr>
              <a:t>Проведение химического эксперимента </a:t>
            </a:r>
            <a:endParaRPr lang="ru-RU" sz="1600" dirty="0" smtClean="0">
              <a:latin typeface="Cambria" panose="02040503050406030204" pitchFamily="18" charset="0"/>
            </a:endParaRPr>
          </a:p>
          <a:p>
            <a:r>
              <a:rPr lang="ru-RU" sz="1600" dirty="0" smtClean="0">
                <a:latin typeface="Cambria" panose="02040503050406030204" pitchFamily="18" charset="0"/>
              </a:rPr>
              <a:t>осуществляется </a:t>
            </a:r>
            <a:r>
              <a:rPr lang="ru-RU" sz="1600" dirty="0">
                <a:latin typeface="Cambria" panose="02040503050406030204" pitchFamily="18" charset="0"/>
              </a:rPr>
              <a:t>в условиях химической лаборатории, </a:t>
            </a:r>
            <a:endParaRPr lang="ru-RU" sz="1600" dirty="0" smtClean="0">
              <a:latin typeface="Cambria" panose="02040503050406030204" pitchFamily="18" charset="0"/>
            </a:endParaRPr>
          </a:p>
          <a:p>
            <a:r>
              <a:rPr lang="ru-RU" sz="1600" dirty="0" smtClean="0">
                <a:latin typeface="Cambria" panose="02040503050406030204" pitchFamily="18" charset="0"/>
              </a:rPr>
              <a:t>оборудование </a:t>
            </a:r>
            <a:r>
              <a:rPr lang="ru-RU" sz="1600" dirty="0">
                <a:latin typeface="Cambria" panose="02040503050406030204" pitchFamily="18" charset="0"/>
              </a:rPr>
              <a:t>которой должно отвечать требованиям </a:t>
            </a:r>
            <a:endParaRPr lang="ru-RU" sz="1600" dirty="0" smtClean="0">
              <a:latin typeface="Cambria" panose="02040503050406030204" pitchFamily="18" charset="0"/>
            </a:endParaRPr>
          </a:p>
          <a:p>
            <a:r>
              <a:rPr lang="ru-RU" sz="1600" dirty="0" smtClean="0">
                <a:latin typeface="Cambria" panose="02040503050406030204" pitchFamily="18" charset="0"/>
              </a:rPr>
              <a:t>СанПиН </a:t>
            </a:r>
            <a:r>
              <a:rPr lang="ru-RU" sz="1600" dirty="0">
                <a:latin typeface="Cambria" panose="02040503050406030204" pitchFamily="18" charset="0"/>
              </a:rPr>
              <a:t>к кабинетам химии.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91680" y="2705999"/>
            <a:ext cx="7269821" cy="1011033"/>
          </a:xfrm>
          <a:prstGeom prst="round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600" dirty="0">
                <a:latin typeface="Cambria" panose="02040503050406030204" pitchFamily="18" charset="0"/>
              </a:rPr>
              <a:t>Подготовку и выдачу лабораторного оборудования </a:t>
            </a:r>
            <a:r>
              <a:rPr lang="ru-RU" sz="1600" dirty="0" smtClean="0">
                <a:latin typeface="Cambria" panose="02040503050406030204" pitchFamily="18" charset="0"/>
              </a:rPr>
              <a:t>и </a:t>
            </a:r>
            <a:r>
              <a:rPr lang="ru-RU" sz="1600" dirty="0">
                <a:latin typeface="Cambria" panose="02040503050406030204" pitchFamily="18" charset="0"/>
              </a:rPr>
              <a:t>реактивов осуществляют специалисты </a:t>
            </a:r>
            <a:r>
              <a:rPr lang="ru-RU" sz="1600" dirty="0" smtClean="0">
                <a:latin typeface="Cambria" panose="02040503050406030204" pitchFamily="18" charset="0"/>
              </a:rPr>
              <a:t>по </a:t>
            </a:r>
            <a:r>
              <a:rPr lang="ru-RU" sz="1600" dirty="0">
                <a:latin typeface="Cambria" panose="02040503050406030204" pitchFamily="18" charset="0"/>
              </a:rPr>
              <a:t>проведению инструктажа </a:t>
            </a:r>
            <a:endParaRPr lang="ru-RU" sz="1600" dirty="0" smtClean="0">
              <a:latin typeface="Cambria" panose="02040503050406030204" pitchFamily="18" charset="0"/>
            </a:endParaRPr>
          </a:p>
          <a:p>
            <a:pPr algn="r"/>
            <a:r>
              <a:rPr lang="ru-RU" sz="1600" dirty="0" smtClean="0">
                <a:latin typeface="Cambria" panose="02040503050406030204" pitchFamily="18" charset="0"/>
              </a:rPr>
              <a:t>и </a:t>
            </a:r>
            <a:r>
              <a:rPr lang="ru-RU" sz="1600" dirty="0">
                <a:latin typeface="Cambria" panose="02040503050406030204" pitchFamily="18" charset="0"/>
              </a:rPr>
              <a:t>обеспечению лабораторных работ, </a:t>
            </a:r>
          </a:p>
          <a:p>
            <a:pPr algn="r"/>
            <a:r>
              <a:rPr lang="ru-RU" sz="1600" dirty="0" smtClean="0">
                <a:latin typeface="Cambria" panose="02040503050406030204" pitchFamily="18" charset="0"/>
              </a:rPr>
              <a:t>прошедшие </a:t>
            </a:r>
            <a:r>
              <a:rPr lang="ru-RU" sz="1600" dirty="0">
                <a:latin typeface="Cambria" panose="02040503050406030204" pitchFamily="18" charset="0"/>
              </a:rPr>
              <a:t>соответствующую подготовку.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51520" y="3766555"/>
            <a:ext cx="7560840" cy="8157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>
                <a:latin typeface="Cambria" panose="02040503050406030204" pitchFamily="18" charset="0"/>
              </a:rPr>
              <a:t>Комплекты реактивов для выполнения химического </a:t>
            </a:r>
            <a:r>
              <a:rPr lang="ru-RU" sz="1600" dirty="0" smtClean="0">
                <a:latin typeface="Cambria" panose="02040503050406030204" pitchFamily="18" charset="0"/>
              </a:rPr>
              <a:t>эксперимента формируются заблаговременно, до дня проведения экзамена.</a:t>
            </a:r>
            <a:endParaRPr lang="ru-RU" sz="1600" dirty="0">
              <a:effectLst/>
              <a:latin typeface="Cambria" panose="020405030504060302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1519" y="5493932"/>
            <a:ext cx="7200801" cy="10314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>
                <a:latin typeface="Cambria" panose="02040503050406030204" pitchFamily="18" charset="0"/>
              </a:rPr>
              <a:t>После окончания экзамена в аудитории, информация о результатах оценивания выполнения участниками экзамена задания 24 направляется вместе с листами (бланками) участников экзамена на дальнейшую обработку в соответствии с требованиями  к упаковке ЭМ</a:t>
            </a:r>
            <a:endParaRPr lang="ru-RU" sz="1600" dirty="0">
              <a:effectLst/>
              <a:latin typeface="Cambria" panose="02040503050406030204" pitchFamily="18" charset="0"/>
            </a:endParaRPr>
          </a:p>
        </p:txBody>
      </p:sp>
      <p:pic>
        <p:nvPicPr>
          <p:cNvPr id="3074" name="Picture 2" descr="https://sunveter.ru/uploads/posts/2018-11/1542478389_4d35194ec1f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607211"/>
            <a:ext cx="1152128" cy="101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edutop.co.za/wp-content/uploads/2018/06/chemist-1816371_19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0052" y1="76667" x2="87500" y2="33646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833" y="2661033"/>
            <a:ext cx="1072967" cy="107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mg2.freepng.ru/20180315/wce/kisspng-science-free-content-experiment-clip-art-disc-jockey-clipart-5aaa3477c141b9.290952881521103991791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1000" y1="7000" x2="74111" y2="80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819071"/>
            <a:ext cx="994950" cy="77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691681" y="4620133"/>
            <a:ext cx="7269820" cy="836003"/>
          </a:xfrm>
          <a:prstGeom prst="round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600" dirty="0">
                <a:latin typeface="Cambria" panose="02040503050406030204" pitchFamily="18" charset="0"/>
              </a:rPr>
              <a:t>При выполнении участниками </a:t>
            </a:r>
            <a:r>
              <a:rPr lang="ru-RU" sz="1600" dirty="0" smtClean="0">
                <a:latin typeface="Cambria" panose="02040503050406030204" pitchFamily="18" charset="0"/>
              </a:rPr>
              <a:t>задания </a:t>
            </a:r>
            <a:r>
              <a:rPr lang="ru-RU" sz="1600" dirty="0">
                <a:latin typeface="Cambria" panose="02040503050406030204" pitchFamily="18" charset="0"/>
              </a:rPr>
              <a:t>24 </a:t>
            </a:r>
            <a:endParaRPr lang="ru-RU" sz="1600" dirty="0" smtClean="0">
              <a:latin typeface="Cambria" panose="02040503050406030204" pitchFamily="18" charset="0"/>
            </a:endParaRPr>
          </a:p>
          <a:p>
            <a:pPr algn="r"/>
            <a:r>
              <a:rPr lang="ru-RU" sz="1600" dirty="0" smtClean="0">
                <a:latin typeface="Cambria" panose="02040503050406030204" pitchFamily="18" charset="0"/>
              </a:rPr>
              <a:t>в </a:t>
            </a:r>
            <a:r>
              <a:rPr lang="ru-RU" sz="1600" dirty="0">
                <a:latin typeface="Cambria" panose="02040503050406030204" pitchFamily="18" charset="0"/>
              </a:rPr>
              <a:t>каждой аудитории присутствуют два эксперта, </a:t>
            </a:r>
            <a:r>
              <a:rPr lang="ru-RU" sz="1600" dirty="0" smtClean="0">
                <a:latin typeface="Cambria" panose="02040503050406030204" pitchFamily="18" charset="0"/>
              </a:rPr>
              <a:t>оценивающие </a:t>
            </a:r>
            <a:r>
              <a:rPr lang="ru-RU" sz="1600" dirty="0">
                <a:latin typeface="Cambria" panose="02040503050406030204" pitchFamily="18" charset="0"/>
              </a:rPr>
              <a:t>выполнение лабораторных </a:t>
            </a:r>
            <a:r>
              <a:rPr lang="ru-RU" sz="1600" dirty="0" smtClean="0">
                <a:latin typeface="Cambria" panose="02040503050406030204" pitchFamily="18" charset="0"/>
              </a:rPr>
              <a:t>работ независимо друг от друга. </a:t>
            </a:r>
            <a:endParaRPr lang="ru-RU" sz="1600" dirty="0">
              <a:solidFill>
                <a:schemeClr val="dk1"/>
              </a:solidFill>
              <a:latin typeface="Cambria" panose="020405030504060302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70149" y1="84067" x2="75622" y2="45065"/>
                        <a14:foregroundMark x1="73756" y1="81451" x2="81095" y2="51724"/>
                        <a14:foregroundMark x1="75124" y1="80737" x2="82338" y2="53032"/>
                        <a14:foregroundMark x1="64801" y1="89774" x2="66791" y2="90250"/>
                        <a14:foregroundMark x1="69776" y1="90369" x2="72264" y2="89298"/>
                        <a14:backgroundMark x1="61940" y1="88942" x2="65050" y2="9322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555281"/>
            <a:ext cx="934047" cy="97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7642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43608" y="181971"/>
            <a:ext cx="7941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/>
            <a:r>
              <a:rPr lang="ru-RU" sz="2800" b="1" dirty="0">
                <a:solidFill>
                  <a:srgbClr val="FF0000"/>
                </a:solidFill>
                <a:latin typeface="Cambria" panose="02040503050406030204" pitchFamily="18" charset="0"/>
              </a:rPr>
              <a:t>Порядок проведения и подготовки</a:t>
            </a:r>
          </a:p>
          <a:p>
            <a:pPr lvl="0" algn="r"/>
            <a:r>
              <a:rPr lang="ru-RU" sz="2800" b="1" dirty="0">
                <a:solidFill>
                  <a:srgbClr val="FF0000"/>
                </a:solidFill>
                <a:latin typeface="Cambria" panose="02040503050406030204" pitchFamily="18" charset="0"/>
              </a:rPr>
              <a:t> экзамена по </a:t>
            </a:r>
            <a:r>
              <a:rPr lang="ru-RU" sz="2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информатике и ИКТ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1611967"/>
            <a:ext cx="7560840" cy="102494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latin typeface="Cambria" panose="02040503050406030204" pitchFamily="18" charset="0"/>
              </a:rPr>
              <a:t>Для </a:t>
            </a:r>
            <a:r>
              <a:rPr lang="ru-RU" sz="1600" dirty="0">
                <a:latin typeface="Cambria" panose="02040503050406030204" pitchFamily="18" charset="0"/>
              </a:rPr>
              <a:t>выполнения </a:t>
            </a:r>
            <a:r>
              <a:rPr lang="ru-RU" sz="1600" dirty="0" smtClean="0">
                <a:latin typeface="Cambria" panose="02040503050406030204" pitchFamily="18" charset="0"/>
              </a:rPr>
              <a:t>заданий Части </a:t>
            </a:r>
            <a:r>
              <a:rPr lang="ru-RU" sz="1600" dirty="0">
                <a:latin typeface="Cambria" panose="02040503050406030204" pitchFamily="18" charset="0"/>
              </a:rPr>
              <a:t>2 </a:t>
            </a:r>
            <a:r>
              <a:rPr lang="ru-RU" sz="1600" dirty="0" smtClean="0">
                <a:latin typeface="Cambria" panose="02040503050406030204" pitchFamily="18" charset="0"/>
              </a:rPr>
              <a:t>необходим компьютер, </a:t>
            </a:r>
          </a:p>
          <a:p>
            <a:r>
              <a:rPr lang="ru-RU" sz="1600" dirty="0" smtClean="0">
                <a:latin typeface="Cambria" panose="02040503050406030204" pitchFamily="18" charset="0"/>
              </a:rPr>
              <a:t>на котором должны </a:t>
            </a:r>
            <a:r>
              <a:rPr lang="ru-RU" sz="1600" dirty="0">
                <a:latin typeface="Cambria" panose="02040503050406030204" pitchFamily="18" charset="0"/>
              </a:rPr>
              <a:t>быть установлены </a:t>
            </a:r>
            <a:endParaRPr lang="ru-RU" sz="1600" dirty="0" smtClean="0">
              <a:latin typeface="Cambria" panose="02040503050406030204" pitchFamily="18" charset="0"/>
            </a:endParaRPr>
          </a:p>
          <a:p>
            <a:r>
              <a:rPr lang="ru-RU" sz="1600" dirty="0" smtClean="0">
                <a:latin typeface="Cambria" panose="02040503050406030204" pitchFamily="18" charset="0"/>
              </a:rPr>
              <a:t>знакомые </a:t>
            </a:r>
            <a:r>
              <a:rPr lang="ru-RU" sz="1600" dirty="0">
                <a:latin typeface="Cambria" panose="02040503050406030204" pitchFamily="18" charset="0"/>
              </a:rPr>
              <a:t>участникам экзамена программы.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91680" y="2705999"/>
            <a:ext cx="7269821" cy="842509"/>
          </a:xfrm>
          <a:prstGeom prst="round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600" dirty="0">
                <a:latin typeface="Cambria" panose="02040503050406030204" pitchFamily="18" charset="0"/>
              </a:rPr>
              <a:t>Число рабочих мест, оборудованных компьютером, должно соответствовать числу участников экзамена в аудитории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51520" y="3593474"/>
            <a:ext cx="7560840" cy="9888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>
                <a:latin typeface="Cambria" panose="02040503050406030204" pitchFamily="18" charset="0"/>
              </a:rPr>
              <a:t>Решением каждого задания части 2 является отдельный файл, подготовленный в соответствующей программе (текстовом редакторе или электронной таблице). Участники экзамена сохраняют данные файлы в каталог под именами, указанными техническим специалистом.</a:t>
            </a:r>
            <a:endParaRPr lang="ru-RU" sz="1600" dirty="0">
              <a:effectLst/>
              <a:latin typeface="Cambria" panose="020405030504060302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1519" y="5493932"/>
            <a:ext cx="7200801" cy="10314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>
                <a:latin typeface="Cambria" panose="02040503050406030204" pitchFamily="18" charset="0"/>
              </a:rPr>
              <a:t>По окончании сдачи экзамена всеми участниками ответы (файлы) собираются техническим специалистом в каталоги </a:t>
            </a:r>
            <a:r>
              <a:rPr lang="ru-RU" sz="1600" dirty="0" err="1">
                <a:latin typeface="Cambria" panose="02040503050406030204" pitchFamily="18" charset="0"/>
              </a:rPr>
              <a:t>поаудиторно</a:t>
            </a:r>
            <a:r>
              <a:rPr lang="ru-RU" sz="1600" dirty="0">
                <a:latin typeface="Cambria" panose="02040503050406030204" pitchFamily="18" charset="0"/>
              </a:rPr>
              <a:t> и направляются в РЦОИ для проведения экспертизы ответов на съемном электронном носителе.</a:t>
            </a:r>
            <a:endParaRPr lang="ru-RU" sz="1600" dirty="0">
              <a:effectLst/>
              <a:latin typeface="Cambria" panose="020405030504060302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691681" y="4620133"/>
            <a:ext cx="7269820" cy="836003"/>
          </a:xfrm>
          <a:prstGeom prst="round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600" dirty="0">
                <a:latin typeface="Cambria" panose="02040503050406030204" pitchFamily="18" charset="0"/>
              </a:rPr>
              <a:t>В бланки ответов (после выполнения работы на компьютере) вписываются наименования файлов с выполненными заданиями, включающие в себя уникальный номер (номер КИМ).</a:t>
            </a:r>
            <a:endParaRPr lang="ru-RU" sz="1600" dirty="0">
              <a:solidFill>
                <a:schemeClr val="dk1"/>
              </a:solidFill>
              <a:latin typeface="Cambria" panose="02040503050406030204" pitchFamily="18" charset="0"/>
            </a:endParaRPr>
          </a:p>
        </p:txBody>
      </p:sp>
      <p:pic>
        <p:nvPicPr>
          <p:cNvPr id="4098" name="Picture 2" descr="https://yt3.ggpht.com/a/AATXAJxdr93K2avjHxLr0Miiek-rCa_og8eSpo_Qhg=s900-c-k-c0xffffffff-no-rj-m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3111" y1="68111" x2="46000" y2="80111"/>
                        <a14:foregroundMark x1="69333" y1="71111" x2="73667" y2="65222"/>
                        <a14:foregroundMark x1="47222" y1="63111" x2="52556" y2="61111"/>
                        <a14:foregroundMark x1="44000" y1="64000" x2="45889" y2="62889"/>
                        <a14:foregroundMark x1="49111" y1="66111" x2="49111" y2="66111"/>
                        <a14:foregroundMark x1="50556" y1="66333" x2="54889" y2="63556"/>
                        <a14:foregroundMark x1="53778" y1="59222" x2="54333" y2="57778"/>
                        <a14:foregroundMark x1="63778" y1="71111" x2="69556" y2="73333"/>
                        <a14:foregroundMark x1="70333" y1="73556" x2="78000" y2="65444"/>
                        <a14:foregroundMark x1="80667" y1="89000" x2="82222" y2="83889"/>
                        <a14:foregroundMark x1="87444" y1="78111" x2="87778" y2="76444"/>
                        <a14:foregroundMark x1="80222" y1="73778" x2="83667" y2="73444"/>
                        <a14:foregroundMark x1="75000" y1="72556" x2="76444" y2="70556"/>
                        <a14:backgroundMark x1="53778" y1="65778" x2="55667" y2="64778"/>
                        <a14:backgroundMark x1="45444" y1="59556" x2="55333" y2="55556"/>
                        <a14:backgroundMark x1="42778" y1="66333" x2="51333" y2="70000"/>
                        <a14:backgroundMark x1="62333" y1="73556" x2="73556" y2="77000"/>
                        <a14:backgroundMark x1="73556" y1="74444" x2="75444" y2="69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902" y="1618269"/>
            <a:ext cx="946636" cy="94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ages.icecat.biz/img/gallery_raw/1606510_8177860741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2000" y1="70510" x2="93867" y2="72039"/>
                        <a14:foregroundMark x1="36233" y1="25529" x2="50933" y2="477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1803930"/>
            <a:ext cx="994168" cy="84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ch2001.ru/userImages/pp_prez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4600" y1="36418" x2="25600" y2="35522"/>
                        <a14:foregroundMark x1="25400" y1="37313" x2="27100" y2="44179"/>
                        <a14:foregroundMark x1="20100" y1="43134" x2="22400" y2="48657"/>
                        <a14:foregroundMark x1="39100" y1="35075" x2="39900" y2="34478"/>
                        <a14:foregroundMark x1="39100" y1="36866" x2="38900" y2="44328"/>
                        <a14:foregroundMark x1="35300" y1="40149" x2="43000" y2="37761"/>
                        <a14:foregroundMark x1="32600" y1="40448" x2="36200" y2="43134"/>
                        <a14:foregroundMark x1="46300" y1="38806" x2="51000" y2="43433"/>
                        <a14:foregroundMark x1="52300" y1="34776" x2="53500" y2="39403"/>
                        <a14:foregroundMark x1="50400" y1="38806" x2="54800" y2="35522"/>
                        <a14:foregroundMark x1="52700" y1="35522" x2="53500" y2="34776"/>
                        <a14:foregroundMark x1="51600" y1="34030" x2="53400" y2="34030"/>
                        <a14:foregroundMark x1="52900" y1="33881" x2="54000" y2="33433"/>
                        <a14:foregroundMark x1="62800" y1="33881" x2="64800" y2="37612"/>
                        <a14:foregroundMark x1="65300" y1="32836" x2="67800" y2="36866"/>
                        <a14:foregroundMark x1="64800" y1="32239" x2="65400" y2="32687"/>
                        <a14:foregroundMark x1="57600" y1="37164" x2="61700" y2="40149"/>
                        <a14:foregroundMark x1="58800" y1="42687" x2="64800" y2="41493"/>
                        <a14:foregroundMark x1="33300" y1="52090" x2="42700" y2="53284"/>
                        <a14:foregroundMark x1="34400" y1="63582" x2="42800" y2="70299"/>
                        <a14:foregroundMark x1="37300" y1="75075" x2="36400" y2="65224"/>
                        <a14:foregroundMark x1="35300" y1="71940" x2="33900" y2="68657"/>
                        <a14:foregroundMark x1="53000" y1="45821" x2="55900" y2="62239"/>
                        <a14:foregroundMark x1="46100" y1="52090" x2="79100" y2="45522"/>
                        <a14:foregroundMark x1="73300" y1="40896" x2="74500" y2="41343"/>
                        <a14:foregroundMark x1="71400" y1="39851" x2="72600" y2="40896"/>
                        <a14:foregroundMark x1="74100" y1="39701" x2="75600" y2="40448"/>
                        <a14:foregroundMark x1="86300" y1="41343" x2="89800" y2="51194"/>
                        <a14:foregroundMark x1="81300" y1="49104" x2="85200" y2="55672"/>
                        <a14:foregroundMark x1="70900" y1="56269" x2="74200" y2="67612"/>
                        <a14:foregroundMark x1="70600" y1="66866" x2="78900" y2="64925"/>
                        <a14:foregroundMark x1="54000" y1="62239" x2="54600" y2="71343"/>
                        <a14:foregroundMark x1="22800" y1="58955" x2="20900" y2="55821"/>
                        <a14:foregroundMark x1="87600" y1="37612" x2="88000" y2="38955"/>
                        <a14:foregroundMark x1="87100" y1="38955" x2="89300" y2="40149"/>
                        <a14:foregroundMark x1="88700" y1="48657" x2="88500" y2="63134"/>
                        <a14:foregroundMark x1="85800" y1="64776" x2="82200" y2="63582"/>
                        <a14:foregroundMark x1="81400" y1="73881" x2="83800" y2="67612"/>
                        <a14:foregroundMark x1="58100" y1="76418" x2="73100" y2="73881"/>
                        <a14:foregroundMark x1="33100" y1="82836" x2="90900" y2="74776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41201"/>
            <a:ext cx="1870233" cy="125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 rot="20467143">
            <a:off x="1649678" y="4707245"/>
            <a:ext cx="1102097" cy="813739"/>
            <a:chOff x="757432" y="-2215439"/>
            <a:chExt cx="7736107" cy="6769094"/>
          </a:xfrm>
        </p:grpSpPr>
        <p:pic>
          <p:nvPicPr>
            <p:cNvPr id="4106" name="Picture 10" descr="https://i.pinimg.com/736x/33/c5/7d/33c57d5c434b721d5a7b70491eaafb86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86122">
              <a:off x="1857880" y="-1311196"/>
              <a:ext cx="2837812" cy="4009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4" name="Picture 8" descr="https://www.tricitieshcc.org/wp-content/uploads/2019/08/internet-service-agreement-exclusive-narcissists-internet-service-agreement-t144873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99938">
                          <a14:foregroundMark x1="60688" y1="6714" x2="63125" y2="6714"/>
                          <a14:foregroundMark x1="24313" y1="4714" x2="25125" y2="4429"/>
                          <a14:foregroundMark x1="28625" y1="4714" x2="29313" y2="4714"/>
                          <a14:foregroundMark x1="31750" y1="5071" x2="33250" y2="5071"/>
                          <a14:foregroundMark x1="81875" y1="45000" x2="95000" y2="44143"/>
                          <a14:backgroundMark x1="44813" y1="3929" x2="49938" y2="5071"/>
                          <a14:backgroundMark x1="55563" y1="1286" x2="71938" y2="1929"/>
                          <a14:backgroundMark x1="19688" y1="3929" x2="12750" y2="1929"/>
                          <a14:backgroundMark x1="26625" y1="29786" x2="40875" y2="78500"/>
                          <a14:backgroundMark x1="5375" y1="10143" x2="26125" y2="59357"/>
                          <a14:backgroundMark x1="32813" y1="39857" x2="40438" y2="27643"/>
                          <a14:backgroundMark x1="50563" y1="76786" x2="54875" y2="80429"/>
                          <a14:backgroundMark x1="26125" y1="17143" x2="35688" y2="22429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432" y="-2215439"/>
              <a:ext cx="7736107" cy="67690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08" name="Picture 12" descr="https://www.pngkey.com/png/full/139-1392969_this-free-icons-png-design-of-usb-thumb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216" y="5664338"/>
            <a:ext cx="524111" cy="36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Users\косатюк_п\Documents\ГИА-11\Обучение специалистов ППЭ\moodle\для moodle\картинки\w256h2561372777054CDBox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44629" y="5685108"/>
            <a:ext cx="439334" cy="43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6354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43608" y="181971"/>
            <a:ext cx="7941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/>
            <a:r>
              <a:rPr lang="ru-RU" sz="2800" b="1" dirty="0">
                <a:solidFill>
                  <a:srgbClr val="FF0000"/>
                </a:solidFill>
                <a:latin typeface="Cambria" panose="02040503050406030204" pitchFamily="18" charset="0"/>
              </a:rPr>
              <a:t>Порядок проведения и подготовки</a:t>
            </a:r>
          </a:p>
          <a:p>
            <a:pPr lvl="0" algn="r"/>
            <a:r>
              <a:rPr lang="ru-RU" sz="2800" b="1" dirty="0">
                <a:solidFill>
                  <a:srgbClr val="FF0000"/>
                </a:solidFill>
                <a:latin typeface="Cambria" panose="02040503050406030204" pitchFamily="18" charset="0"/>
              </a:rPr>
              <a:t> экзамена по иностранным языкам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1628800"/>
            <a:ext cx="7200800" cy="117396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При проведении ОГЭ по иностранным языкам </a:t>
            </a:r>
          </a:p>
          <a:p>
            <a:r>
              <a:rPr lang="ru-RU" dirty="0">
                <a:latin typeface="Cambria" panose="02040503050406030204" pitchFamily="18" charset="0"/>
              </a:rPr>
              <a:t>в экзамен включается раздел «Аудирование», </a:t>
            </a:r>
          </a:p>
          <a:p>
            <a:r>
              <a:rPr lang="ru-RU" dirty="0">
                <a:latin typeface="Cambria" panose="02040503050406030204" pitchFamily="18" charset="0"/>
              </a:rPr>
              <a:t>все задания по которому записаны</a:t>
            </a:r>
          </a:p>
          <a:p>
            <a:r>
              <a:rPr lang="ru-RU" dirty="0">
                <a:latin typeface="Cambria" panose="02040503050406030204" pitchFamily="18" charset="0"/>
              </a:rPr>
              <a:t>на аудионоситель. </a:t>
            </a:r>
            <a:endParaRPr lang="ru-RU" dirty="0">
              <a:effectLst/>
              <a:latin typeface="Cambria" panose="020405030504060302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21549" y="2874778"/>
            <a:ext cx="5639951" cy="1346310"/>
          </a:xfrm>
          <a:prstGeom prst="round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dirty="0">
                <a:latin typeface="Cambria" panose="02040503050406030204" pitchFamily="18" charset="0"/>
              </a:rPr>
              <a:t>Аудитории, выделяемые для </a:t>
            </a:r>
          </a:p>
          <a:p>
            <a:pPr algn="r"/>
            <a:r>
              <a:rPr lang="ru-RU" dirty="0">
                <a:latin typeface="Cambria" panose="02040503050406030204" pitchFamily="18" charset="0"/>
              </a:rPr>
              <a:t>проведения раздела «Аудирование», </a:t>
            </a:r>
          </a:p>
          <a:p>
            <a:pPr algn="r"/>
            <a:r>
              <a:rPr lang="ru-RU" dirty="0">
                <a:latin typeface="Cambria" panose="02040503050406030204" pitchFamily="18" charset="0"/>
              </a:rPr>
              <a:t>оборудуются средствами </a:t>
            </a:r>
          </a:p>
          <a:p>
            <a:pPr algn="r"/>
            <a:r>
              <a:rPr lang="ru-RU" dirty="0">
                <a:latin typeface="Cambria" panose="02040503050406030204" pitchFamily="18" charset="0"/>
              </a:rPr>
              <a:t>воспроизведения аудионосителей. </a:t>
            </a:r>
          </a:p>
        </p:txBody>
      </p:sp>
      <p:pic>
        <p:nvPicPr>
          <p:cNvPr id="4101" name="Picture 5" descr="C:\Users\косатюк_п\Documents\ГИА-11\Обучение специалистов ППЭ\moodle\для moodle\картинки\3937797-portable-tape-recorder-with-cd-play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5750" y1="26693" x2="75750" y2="26693"/>
                        <a14:foregroundMark x1="73125" y1="6640" x2="77000" y2="44090"/>
                        <a14:foregroundMark x1="62000" y1="27357" x2="60500" y2="42629"/>
                        <a14:foregroundMark x1="89000" y1="44090" x2="98750" y2="54183"/>
                        <a14:foregroundMark x1="89250" y1="53918" x2="97625" y2="52457"/>
                        <a14:foregroundMark x1="11875" y1="45020" x2="1000" y2="47012"/>
                        <a14:foregroundMark x1="10875" y1="73971" x2="10875" y2="73971"/>
                        <a14:foregroundMark x1="3250" y1="79548" x2="10250" y2="68260"/>
                        <a14:foregroundMark x1="10750" y1="68792" x2="17875" y2="70120"/>
                        <a14:foregroundMark x1="17500" y1="70120" x2="9625" y2="77291"/>
                        <a14:foregroundMark x1="20375" y1="81673" x2="38625" y2="73572"/>
                        <a14:foregroundMark x1="56125" y1="32138" x2="60250" y2="32802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81596" y="2951557"/>
            <a:ext cx="1348771" cy="126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косатюк_п\Documents\ГИА-11\Обучение специалистов ППЭ\moodle\для moodle\картинки\w256h2561372777054CDBox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683" y="1708300"/>
            <a:ext cx="972636" cy="97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321548" y="5661248"/>
            <a:ext cx="5630411" cy="936104"/>
          </a:xfrm>
          <a:prstGeom prst="round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dirty="0">
                <a:solidFill>
                  <a:schemeClr val="dk1"/>
                </a:solidFill>
                <a:latin typeface="Cambria" panose="02040503050406030204" pitchFamily="18" charset="0"/>
              </a:rPr>
              <a:t>Аудиозапись прослушивается дважды, </a:t>
            </a:r>
          </a:p>
          <a:p>
            <a:pPr algn="r"/>
            <a:r>
              <a:rPr lang="ru-RU" dirty="0">
                <a:solidFill>
                  <a:schemeClr val="dk1"/>
                </a:solidFill>
                <a:latin typeface="Cambria" panose="02040503050406030204" pitchFamily="18" charset="0"/>
              </a:rPr>
              <a:t>после чего участники приступают</a:t>
            </a:r>
          </a:p>
          <a:p>
            <a:pPr algn="r"/>
            <a:r>
              <a:rPr lang="ru-RU" dirty="0">
                <a:solidFill>
                  <a:schemeClr val="dk1"/>
                </a:solidFill>
                <a:latin typeface="Cambria" panose="02040503050406030204" pitchFamily="18" charset="0"/>
              </a:rPr>
              <a:t> к выполнению экзаменационной работы.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51520" y="4293096"/>
            <a:ext cx="7200800" cy="12961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Для выполнения заданий раздела «Аудирование» </a:t>
            </a:r>
          </a:p>
          <a:p>
            <a:r>
              <a:rPr lang="ru-RU" dirty="0">
                <a:latin typeface="Cambria" panose="02040503050406030204" pitchFamily="18" charset="0"/>
              </a:rPr>
              <a:t>организаторы в аудитории или технические </a:t>
            </a:r>
          </a:p>
          <a:p>
            <a:r>
              <a:rPr lang="ru-RU" dirty="0">
                <a:latin typeface="Cambria" panose="02040503050406030204" pitchFamily="18" charset="0"/>
              </a:rPr>
              <a:t>специалисты настраивают средство воспроизведения аудиозаписи так, чтобы было слышно всем </a:t>
            </a:r>
          </a:p>
          <a:p>
            <a:r>
              <a:rPr lang="ru-RU" dirty="0">
                <a:latin typeface="Cambria" panose="02040503050406030204" pitchFamily="18" charset="0"/>
              </a:rPr>
              <a:t>участникам ОГЭ.</a:t>
            </a:r>
            <a:endParaRPr lang="ru-RU" dirty="0">
              <a:effectLst/>
              <a:latin typeface="Cambria" panose="02040503050406030204" pitchFamily="18" charset="0"/>
            </a:endParaRPr>
          </a:p>
        </p:txBody>
      </p:sp>
      <p:pic>
        <p:nvPicPr>
          <p:cNvPr id="4106" name="Picture 10" descr="C:\Users\косатюк_п\Documents\ГИА-11\Обучение специалистов ППЭ\moodle\для moodle\картинки\0_99143_2393851_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724108"/>
            <a:ext cx="657667" cy="69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C:\Users\косатюк_п\Documents\ГИА-11\Обучение специалистов ППЭ\moodle\для moodle\картинки\1414178038_listen-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488" y="4437113"/>
            <a:ext cx="907832" cy="90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" descr="C:\Users\косатюк_п\Documents\ГИА-11\Обучение специалистов ППЭ\moodle\для moodle\картинки\640x36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056" b="100000" l="2813" r="97500">
                        <a14:foregroundMark x1="6250" y1="32500" x2="58281" y2="12778"/>
                        <a14:foregroundMark x1="58438" y1="13056" x2="93281" y2="36389"/>
                        <a14:foregroundMark x1="93750" y1="51389" x2="33750" y2="98889"/>
                        <a14:foregroundMark x1="37031" y1="94722" x2="4063" y2="43889"/>
                        <a14:backgroundMark x1="64531" y1="90556" x2="41563" y2="99167"/>
                        <a14:backgroundMark x1="7344" y1="15278" x2="33906" y2="10556"/>
                        <a14:backgroundMark x1="12865" y1="75648" x2="12865" y2="75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94068" y="5733256"/>
            <a:ext cx="1421451" cy="79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3649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4797152"/>
            <a:ext cx="1656184" cy="12961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ambria" panose="02040503050406030204" pitchFamily="18" charset="0"/>
              </a:rPr>
              <a:t>Аудитория подготовки</a:t>
            </a:r>
          </a:p>
        </p:txBody>
      </p:sp>
      <p:sp>
        <p:nvSpPr>
          <p:cNvPr id="16" name="Развернутая стрелка 15"/>
          <p:cNvSpPr/>
          <p:nvPr/>
        </p:nvSpPr>
        <p:spPr>
          <a:xfrm flipH="1" flipV="1">
            <a:off x="755576" y="6021288"/>
            <a:ext cx="7704856" cy="540060"/>
          </a:xfrm>
          <a:prstGeom prst="uturnArrow">
            <a:avLst>
              <a:gd name="adj1" fmla="val 48356"/>
              <a:gd name="adj2" fmla="val 24178"/>
              <a:gd name="adj3" fmla="val 23356"/>
              <a:gd name="adj4" fmla="val 58220"/>
              <a:gd name="adj5" fmla="val 10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1" y="1556793"/>
            <a:ext cx="8700437" cy="50405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Для проведения устного экзамена используется два типа аудиторий: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2" y="2132856"/>
            <a:ext cx="4350218" cy="2592287"/>
          </a:xfrm>
          <a:prstGeom prst="roundRect">
            <a:avLst>
              <a:gd name="adj" fmla="val 8188"/>
            </a:avLst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аудитория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подготовки</a:t>
            </a:r>
            <a:r>
              <a:rPr lang="ru-RU" dirty="0">
                <a:latin typeface="Cambria" panose="02040503050406030204" pitchFamily="18" charset="0"/>
              </a:rPr>
              <a:t>, в которой участник ожидает своей очереди сдачи экзамена. Дополнительное оборудование для аудиторий не требуется;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043608" y="181971"/>
            <a:ext cx="7941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/>
            <a:r>
              <a:rPr lang="ru-RU" sz="2800" b="1" dirty="0">
                <a:solidFill>
                  <a:srgbClr val="FF0000"/>
                </a:solidFill>
                <a:latin typeface="Cambria" panose="02040503050406030204" pitchFamily="18" charset="0"/>
              </a:rPr>
              <a:t>Порядок проведения и подготовки</a:t>
            </a:r>
          </a:p>
          <a:p>
            <a:pPr lvl="0" algn="r"/>
            <a:r>
              <a:rPr lang="ru-RU" sz="2800" b="1" dirty="0">
                <a:solidFill>
                  <a:srgbClr val="FF0000"/>
                </a:solidFill>
                <a:latin typeface="Cambria" panose="02040503050406030204" pitchFamily="18" charset="0"/>
              </a:rPr>
              <a:t> экзамена по иностранным языкам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07191" y="2132856"/>
            <a:ext cx="4244767" cy="2592288"/>
          </a:xfrm>
          <a:prstGeom prst="roundRect">
            <a:avLst>
              <a:gd name="adj" fmla="val 6831"/>
            </a:avLst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аудитория проведения</a:t>
            </a:r>
            <a:r>
              <a:rPr lang="ru-RU" dirty="0">
                <a:latin typeface="Cambria" panose="02040503050406030204" pitchFamily="18" charset="0"/>
              </a:rPr>
              <a:t>, в которой проводится инструктаж участников, выдаются КИМ. В них должны быть подготовлены средства аудиозаписей и воспроизведения аудиозаписей.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020981" y="4869160"/>
            <a:ext cx="1579548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ambria" panose="02040503050406030204" pitchFamily="18" charset="0"/>
              </a:rPr>
              <a:t>Аудитория проведения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380312" y="4797152"/>
            <a:ext cx="1604864" cy="12961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ambria" panose="02040503050406030204" pitchFamily="18" charset="0"/>
              </a:rPr>
              <a:t>Завершение экзамена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1835696" y="4797152"/>
            <a:ext cx="2160240" cy="1296144"/>
          </a:xfrm>
          <a:prstGeom prst="rightArrow">
            <a:avLst>
              <a:gd name="adj1" fmla="val 86770"/>
              <a:gd name="adj2" fmla="val 3183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ambria" panose="02040503050406030204" pitchFamily="18" charset="0"/>
              </a:rPr>
              <a:t>Группа участников по количеству рабочих мест</a:t>
            </a:r>
          </a:p>
        </p:txBody>
      </p:sp>
      <p:sp>
        <p:nvSpPr>
          <p:cNvPr id="20" name="Стрелка вправо 19"/>
          <p:cNvSpPr/>
          <p:nvPr/>
        </p:nvSpPr>
        <p:spPr>
          <a:xfrm>
            <a:off x="5600529" y="4797152"/>
            <a:ext cx="1779783" cy="1296144"/>
          </a:xfrm>
          <a:prstGeom prst="rightArrow">
            <a:avLst>
              <a:gd name="adj1" fmla="val 86553"/>
              <a:gd name="adj2" fmla="val 2170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ambria" panose="02040503050406030204" pitchFamily="18" charset="0"/>
              </a:rPr>
              <a:t>Участники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17231" y="6202219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ambria" panose="02040503050406030204" pitchFamily="18" charset="0"/>
              </a:rPr>
              <a:t>После того, как сдачу завершили все участники из предыдущей группы</a:t>
            </a:r>
          </a:p>
        </p:txBody>
      </p:sp>
    </p:spTree>
    <p:extLst>
      <p:ext uri="{BB962C8B-B14F-4D97-AF65-F5344CB8AC3E}">
        <p14:creationId xmlns:p14="http://schemas.microsoft.com/office/powerpoint/2010/main" val="20237929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9512" y="1628800"/>
            <a:ext cx="8805664" cy="12241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Для выполнения заданий раздела «Говорение»  </a:t>
            </a:r>
          </a:p>
          <a:p>
            <a:r>
              <a:rPr lang="ru-RU" dirty="0">
                <a:latin typeface="Cambria" panose="02040503050406030204" pitchFamily="18" charset="0"/>
              </a:rPr>
              <a:t>аудитории оборудуются средствами цифровой аудиозаписи, настройка которых должна быть обеспечена техническими специалистами для осуществления качественной записи устных ответов участников ОГЭ.</a:t>
            </a:r>
            <a:endParaRPr lang="ru-RU" dirty="0">
              <a:effectLst/>
              <a:latin typeface="Cambria" panose="020405030504060302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5144" y="2924944"/>
            <a:ext cx="6537096" cy="7399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effectLst/>
                <a:latin typeface="Cambria" panose="02040503050406030204" pitchFamily="18" charset="0"/>
              </a:rPr>
              <a:t>Участники </a:t>
            </a:r>
            <a:r>
              <a:rPr lang="ru-RU" dirty="0">
                <a:latin typeface="Cambria" panose="02040503050406030204" pitchFamily="18" charset="0"/>
              </a:rPr>
              <a:t>О</a:t>
            </a:r>
            <a:r>
              <a:rPr lang="ru-RU" dirty="0">
                <a:effectLst/>
                <a:latin typeface="Cambria" panose="02040503050406030204" pitchFamily="18" charset="0"/>
              </a:rPr>
              <a:t>ГЭ получают бланк регистрации и задания устной части КИМ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39752" y="3664868"/>
            <a:ext cx="6645424" cy="7399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effectLst/>
                <a:latin typeface="Cambria" panose="02040503050406030204" pitchFamily="18" charset="0"/>
              </a:rPr>
              <a:t>Участники ОГЭ приглашаются для записи устных ответов на задания КИМ.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5144" y="4404792"/>
            <a:ext cx="6537096" cy="8839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effectLst/>
                <a:latin typeface="Cambria" panose="02040503050406030204" pitchFamily="18" charset="0"/>
              </a:rPr>
              <a:t>В аудитории участник ОГЭ подходит к средству цифровой аудиозаписи и по команде организатора громко и разборчиво дает устный ответ.</a:t>
            </a:r>
          </a:p>
        </p:txBody>
      </p:sp>
      <p:pic>
        <p:nvPicPr>
          <p:cNvPr id="5122" name="Picture 2" descr="C:\Users\косатюк_п\Documents\ГИА-11\Обучение специалистов ППЭ\moodle\для moodle\картинки\1534832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88432" y="3933056"/>
            <a:ext cx="1500876" cy="150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2483768" y="5288732"/>
            <a:ext cx="6501408" cy="7325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effectLst/>
                <a:latin typeface="Cambria" panose="02040503050406030204" pitchFamily="18" charset="0"/>
              </a:rPr>
              <a:t>Организатор дает участнику прослушать запись его ответа и убедиться, что она произведена без технических сбоев.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5144" y="6093296"/>
            <a:ext cx="8790032" cy="5040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effectLst/>
                <a:latin typeface="Cambria" panose="02040503050406030204" pitchFamily="18" charset="0"/>
              </a:rPr>
              <a:t>Если во время записи произошел технический сбой, то участнику предоставляется право сдать раздел «Говорение» повторно.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043608" y="181971"/>
            <a:ext cx="7941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/>
            <a:r>
              <a:rPr lang="ru-RU" sz="2800" b="1" dirty="0">
                <a:solidFill>
                  <a:srgbClr val="FF0000"/>
                </a:solidFill>
                <a:latin typeface="Cambria" panose="02040503050406030204" pitchFamily="18" charset="0"/>
              </a:rPr>
              <a:t>Порядок проведения и подготовки</a:t>
            </a:r>
          </a:p>
          <a:p>
            <a:pPr lvl="0" algn="r"/>
            <a:r>
              <a:rPr lang="ru-RU" sz="2800" b="1" dirty="0">
                <a:solidFill>
                  <a:srgbClr val="FF0000"/>
                </a:solidFill>
                <a:latin typeface="Cambria" panose="02040503050406030204" pitchFamily="18" charset="0"/>
              </a:rPr>
              <a:t> экзамена по иностранным языкам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5157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8206" y="188640"/>
            <a:ext cx="8229600" cy="1143000"/>
          </a:xfrm>
        </p:spPr>
        <p:txBody>
          <a:bodyPr/>
          <a:lstStyle/>
          <a:p>
            <a:pPr algn="r"/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</a:rPr>
              <a:t>Содержание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0627313"/>
              </p:ext>
            </p:extLst>
          </p:nvPr>
        </p:nvGraphicFramePr>
        <p:xfrm>
          <a:off x="467544" y="1628800"/>
          <a:ext cx="822960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7" name="Picture 3" descr="C:\Users\косатюк_п\Documents\ГИА-11\Обучение специалистов ППЭ\moodle\для moodle\картинки\images (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55111"/>
            <a:ext cx="432048" cy="49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косатюк_п\Documents\ГИА-11\Обучение специалистов ППЭ\moodle\для moodle\картинки\images (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67" y="2503183"/>
            <a:ext cx="432048" cy="49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косатюк_п\Documents\ГИА-11\Обучение специалистов ППЭ\moodle\для moodle\картинки\images (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256" y="3149352"/>
            <a:ext cx="432048" cy="49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косатюк_п\Documents\ГИА-11\Обучение специалистов ППЭ\moodle\для moodle\картинки\images (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813557"/>
            <a:ext cx="432048" cy="49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косатюк_п\Documents\ГИА-11\Обучение специалистов ППЭ\moodle\для moodle\картинки\images (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488289"/>
            <a:ext cx="432048" cy="49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31227" y="3005591"/>
            <a:ext cx="1444429" cy="1976467"/>
            <a:chOff x="179512" y="2996952"/>
            <a:chExt cx="1152128" cy="1536171"/>
          </a:xfrm>
        </p:grpSpPr>
        <p:pic>
          <p:nvPicPr>
            <p:cNvPr id="1026" name="Picture 2" descr="C:\Users\косатюк_п\Documents\ГИА-11\Обучение специалистов ППЭ\moodle\для moodle\картинки\3d-chelovechek-03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533" b="90000" l="5481" r="89985">
                          <a14:foregroundMark x1="38400" y1="7044" x2="20178" y2="35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996952"/>
              <a:ext cx="1152128" cy="1536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 descr="C:\Users\косатюк_п\Documents\ГИА-11\Обучение специалистов ППЭ\moodle\для moodle\картинки\images (1)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99010">
              <a:off x="286181" y="3082380"/>
              <a:ext cx="328029" cy="374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3" descr="C:\Users\косатюк_п\Documents\ГИА-11\Обучение специалистов ППЭ\moodle\для moodle\картинки\images (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134458"/>
            <a:ext cx="432048" cy="49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косатюк_п\Documents\ГИА-11\Обучение специалистов ППЭ\moodle\для moodle\картинки\images (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815551"/>
            <a:ext cx="432048" cy="49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4428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43608" y="181971"/>
            <a:ext cx="7941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Завершение </a:t>
            </a:r>
          </a:p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экзамена в ППЭ</a:t>
            </a:r>
          </a:p>
        </p:txBody>
      </p:sp>
      <p:pic>
        <p:nvPicPr>
          <p:cNvPr id="6146" name="Picture 2" descr="C:\Users\косатюк_п\Documents\ГИА-11\Обучение специалистов ППЭ\moodle\для moodle\картинки\canstockphoto71404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5504" y1="59300" x2="31925" y2="40267"/>
                        <a14:foregroundMark x1="59408" y1="47767" x2="45215" y2="37167"/>
                        <a14:foregroundMark x1="65439" y1="75867" x2="66125" y2="820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132856"/>
            <a:ext cx="1436919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79512" y="1530816"/>
            <a:ext cx="2016224" cy="2690272"/>
          </a:xfrm>
          <a:prstGeom prst="roundRect">
            <a:avLst>
              <a:gd name="adj" fmla="val 8897"/>
            </a:avLst>
          </a:prstGeom>
          <a:solidFill>
            <a:srgbClr val="DDE9F7"/>
          </a:solidFill>
          <a:ln w="127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340" tIns="99340" rIns="99340" bIns="99340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>
                <a:solidFill>
                  <a:schemeClr val="tx1"/>
                </a:solidFill>
                <a:latin typeface="Cambria" panose="02040503050406030204" pitchFamily="18" charset="0"/>
              </a:rPr>
              <a:t>Организаторы в аудитории </a:t>
            </a:r>
            <a:br>
              <a:rPr lang="ru-RU" sz="1600" kern="1200" dirty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ru-RU" sz="1600" b="1" i="1" kern="1200" dirty="0">
                <a:solidFill>
                  <a:srgbClr val="C00000"/>
                </a:solidFill>
                <a:latin typeface="Cambria" panose="02040503050406030204" pitchFamily="18" charset="0"/>
              </a:rPr>
              <a:t>в</a:t>
            </a:r>
            <a:r>
              <a:rPr lang="ru-RU" sz="1600" b="1" i="1" dirty="0">
                <a:solidFill>
                  <a:srgbClr val="C00000"/>
                </a:solidFill>
                <a:latin typeface="Cambria" panose="02040503050406030204" pitchFamily="18" charset="0"/>
              </a:rPr>
              <a:t> центре видимости камер видеонаблюдения</a:t>
            </a:r>
            <a:endParaRPr lang="ru-RU" sz="1600" b="1" i="1" kern="12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95736" y="1530816"/>
            <a:ext cx="6696744" cy="2690272"/>
          </a:xfrm>
          <a:prstGeom prst="rect">
            <a:avLst/>
          </a:prstGeom>
          <a:solidFill>
            <a:srgbClr val="DDE9F7"/>
          </a:solidFill>
          <a:ln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050" tIns="19050" rIns="19050" bIns="19050" numCol="1" spcCol="1270" anchor="ctr" anchorCtr="0">
            <a:noAutofit/>
          </a:bodyPr>
          <a:lstStyle/>
          <a:p>
            <a:pPr marL="3175" lvl="1" indent="173038" algn="just" defTabSz="266700">
              <a:lnSpc>
                <a:spcPct val="90000"/>
              </a:lnSpc>
              <a:spcBef>
                <a:spcPct val="0"/>
              </a:spcBef>
              <a:buChar char="••"/>
            </a:pPr>
            <a:r>
              <a:rPr lang="ru-RU" sz="1600" kern="1200" dirty="0">
                <a:latin typeface="Cambria" panose="02040503050406030204" pitchFamily="18" charset="0"/>
              </a:rPr>
              <a:t> По истечении установленного времени объявляют об окончании выполнения заданий.</a:t>
            </a:r>
          </a:p>
          <a:p>
            <a:pPr marL="3175" lvl="1" indent="173038" algn="just" defTabSz="266700">
              <a:lnSpc>
                <a:spcPct val="90000"/>
              </a:lnSpc>
              <a:spcBef>
                <a:spcPct val="0"/>
              </a:spcBef>
              <a:buChar char="••"/>
            </a:pPr>
            <a:r>
              <a:rPr lang="ru-RU" sz="1600" kern="1200" dirty="0">
                <a:latin typeface="Cambria" panose="02040503050406030204" pitchFamily="18" charset="0"/>
              </a:rPr>
              <a:t> Собирают экзаменационные материалы у участников </a:t>
            </a:r>
            <a:r>
              <a:rPr lang="ru-RU" sz="1600" kern="1200" dirty="0" smtClean="0">
                <a:latin typeface="Cambria" panose="02040503050406030204" pitchFamily="18" charset="0"/>
              </a:rPr>
              <a:t>ГИА.</a:t>
            </a:r>
            <a:endParaRPr lang="ru-RU" sz="1600" kern="1200" dirty="0">
              <a:latin typeface="Cambria" panose="02040503050406030204" pitchFamily="18" charset="0"/>
            </a:endParaRPr>
          </a:p>
          <a:p>
            <a:pPr marL="3175" marR="0" lvl="1" indent="173038" algn="just" defTabSz="91440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••"/>
              <a:tabLst/>
              <a:defRPr/>
            </a:pPr>
            <a:r>
              <a:rPr lang="ru-RU" sz="1600" kern="1200" dirty="0">
                <a:latin typeface="Cambria" panose="02040503050406030204" pitchFamily="18" charset="0"/>
              </a:rPr>
              <a:t>В специально выделенном в аудитории месте (столе) осуществляют:</a:t>
            </a:r>
          </a:p>
          <a:p>
            <a:pPr marL="746125" lvl="3" indent="-285750" algn="just" defTabSz="26670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1600" dirty="0">
                <a:latin typeface="Cambria" panose="02040503050406030204" pitchFamily="18" charset="0"/>
              </a:rPr>
              <a:t>раскладку</a:t>
            </a:r>
            <a:r>
              <a:rPr lang="ru-RU" sz="1600" kern="1200" dirty="0">
                <a:latin typeface="Cambria" panose="02040503050406030204" pitchFamily="18" charset="0"/>
              </a:rPr>
              <a:t>; </a:t>
            </a:r>
          </a:p>
          <a:p>
            <a:pPr marL="746125" lvl="3" indent="-285750" algn="just" defTabSz="26670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1600" dirty="0">
                <a:latin typeface="Cambria" panose="02040503050406030204" pitchFamily="18" charset="0"/>
              </a:rPr>
              <a:t>последующую упаковку ЭМ</a:t>
            </a:r>
            <a:r>
              <a:rPr lang="ru-RU" sz="1600" kern="1200" dirty="0">
                <a:latin typeface="Cambria" panose="02040503050406030204" pitchFamily="18" charset="0"/>
              </a:rPr>
              <a:t>;</a:t>
            </a:r>
          </a:p>
          <a:p>
            <a:pPr marL="746125" lvl="3" indent="-285750" algn="just" defTabSz="26670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1600" dirty="0">
                <a:latin typeface="Cambria" panose="02040503050406030204" pitchFamily="18" charset="0"/>
              </a:rPr>
              <a:t>заполнение соответствующих форм ППЭ.</a:t>
            </a:r>
            <a:endParaRPr lang="ru-RU" sz="1600" kern="1200" dirty="0">
              <a:latin typeface="Cambria" panose="02040503050406030204" pitchFamily="18" charset="0"/>
            </a:endParaRPr>
          </a:p>
          <a:p>
            <a:pPr marL="3175" lvl="1" indent="173038" algn="just" defTabSz="266700">
              <a:lnSpc>
                <a:spcPct val="90000"/>
              </a:lnSpc>
              <a:spcBef>
                <a:spcPct val="0"/>
              </a:spcBef>
              <a:buChar char="••"/>
            </a:pPr>
            <a:r>
              <a:rPr lang="ru-RU" sz="1600" dirty="0">
                <a:latin typeface="Cambria" panose="02040503050406030204" pitchFamily="18" charset="0"/>
              </a:rPr>
              <a:t>П</a:t>
            </a:r>
            <a:r>
              <a:rPr lang="ru-RU" sz="1600" kern="1200" dirty="0">
                <a:latin typeface="Cambria" panose="02040503050406030204" pitchFamily="18" charset="0"/>
              </a:rPr>
              <a:t>ередают вс</a:t>
            </a:r>
            <a:r>
              <a:rPr lang="ru-RU" sz="1600" dirty="0">
                <a:latin typeface="Cambria" panose="02040503050406030204" pitchFamily="18" charset="0"/>
              </a:rPr>
              <a:t>е собранные материалы, </a:t>
            </a:r>
            <a:r>
              <a:rPr lang="ru-RU" sz="1600" kern="1200" dirty="0">
                <a:latin typeface="Cambria" panose="02040503050406030204" pitchFamily="18" charset="0"/>
              </a:rPr>
              <a:t>руководителю ППЭ</a:t>
            </a:r>
            <a:r>
              <a:rPr lang="ru-RU" sz="1600" kern="1200" dirty="0" smtClean="0">
                <a:latin typeface="Cambria" panose="02040503050406030204" pitchFamily="18" charset="0"/>
              </a:rPr>
              <a:t>.</a:t>
            </a:r>
          </a:p>
          <a:p>
            <a:pPr marL="3175" lvl="1" indent="173038" algn="just" defTabSz="266700">
              <a:lnSpc>
                <a:spcPct val="90000"/>
              </a:lnSpc>
              <a:spcBef>
                <a:spcPct val="0"/>
              </a:spcBef>
              <a:buChar char="••"/>
            </a:pPr>
            <a:r>
              <a:rPr lang="ru-RU" sz="1600" dirty="0" smtClean="0">
                <a:latin typeface="Cambria" panose="02040503050406030204" pitchFamily="18" charset="0"/>
              </a:rPr>
              <a:t>В центре видимости камер видеонаблюдения объявить, что выполнение экзаменационной работы  окончено и заполнить форму ППЭ-05-02 «Протокол проведения ГИА в аудитории»</a:t>
            </a:r>
            <a:endParaRPr lang="ru-RU" sz="1600" kern="1200" dirty="0">
              <a:latin typeface="Cambria" panose="02040503050406030204" pitchFamily="18" charset="0"/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179512" y="4293096"/>
            <a:ext cx="1944216" cy="1080120"/>
          </a:xfrm>
          <a:custGeom>
            <a:avLst/>
            <a:gdLst>
              <a:gd name="connsiteX0" fmla="*/ 0 w 1680421"/>
              <a:gd name="connsiteY0" fmla="*/ 196079 h 1176240"/>
              <a:gd name="connsiteX1" fmla="*/ 196079 w 1680421"/>
              <a:gd name="connsiteY1" fmla="*/ 0 h 1176240"/>
              <a:gd name="connsiteX2" fmla="*/ 1484342 w 1680421"/>
              <a:gd name="connsiteY2" fmla="*/ 0 h 1176240"/>
              <a:gd name="connsiteX3" fmla="*/ 1680421 w 1680421"/>
              <a:gd name="connsiteY3" fmla="*/ 196079 h 1176240"/>
              <a:gd name="connsiteX4" fmla="*/ 1680421 w 1680421"/>
              <a:gd name="connsiteY4" fmla="*/ 980161 h 1176240"/>
              <a:gd name="connsiteX5" fmla="*/ 1484342 w 1680421"/>
              <a:gd name="connsiteY5" fmla="*/ 1176240 h 1176240"/>
              <a:gd name="connsiteX6" fmla="*/ 196079 w 1680421"/>
              <a:gd name="connsiteY6" fmla="*/ 1176240 h 1176240"/>
              <a:gd name="connsiteX7" fmla="*/ 0 w 1680421"/>
              <a:gd name="connsiteY7" fmla="*/ 980161 h 1176240"/>
              <a:gd name="connsiteX8" fmla="*/ 0 w 1680421"/>
              <a:gd name="connsiteY8" fmla="*/ 196079 h 117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0421" h="1176240">
                <a:moveTo>
                  <a:pt x="0" y="196079"/>
                </a:moveTo>
                <a:cubicBezTo>
                  <a:pt x="0" y="87788"/>
                  <a:pt x="87788" y="0"/>
                  <a:pt x="196079" y="0"/>
                </a:cubicBezTo>
                <a:lnTo>
                  <a:pt x="1484342" y="0"/>
                </a:lnTo>
                <a:cubicBezTo>
                  <a:pt x="1592633" y="0"/>
                  <a:pt x="1680421" y="87788"/>
                  <a:pt x="1680421" y="196079"/>
                </a:cubicBezTo>
                <a:lnTo>
                  <a:pt x="1680421" y="980161"/>
                </a:lnTo>
                <a:cubicBezTo>
                  <a:pt x="1680421" y="1088452"/>
                  <a:pt x="1592633" y="1176240"/>
                  <a:pt x="1484342" y="1176240"/>
                </a:cubicBezTo>
                <a:lnTo>
                  <a:pt x="196079" y="1176240"/>
                </a:lnTo>
                <a:cubicBezTo>
                  <a:pt x="87788" y="1176240"/>
                  <a:pt x="0" y="1088452"/>
                  <a:pt x="0" y="980161"/>
                </a:cubicBezTo>
                <a:lnTo>
                  <a:pt x="0" y="19607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340" tIns="99340" rIns="99340" bIns="99340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>
                <a:solidFill>
                  <a:schemeClr val="tx1"/>
                </a:solidFill>
                <a:latin typeface="Cambria" panose="02040503050406030204" pitchFamily="18" charset="0"/>
              </a:rPr>
              <a:t>Руководитель ППЭ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195736" y="4293096"/>
            <a:ext cx="6696744" cy="1080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050" tIns="19050" rIns="19050" bIns="19050" numCol="1" spcCol="1270" anchor="ctr" anchorCtr="0">
            <a:noAutofit/>
          </a:bodyPr>
          <a:lstStyle/>
          <a:p>
            <a:pPr marL="0" lvl="1" indent="176213" algn="l" defTabSz="177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600" dirty="0">
                <a:latin typeface="Cambria" panose="02040503050406030204" pitchFamily="18" charset="0"/>
              </a:rPr>
              <a:t>Собирает </a:t>
            </a:r>
            <a:r>
              <a:rPr lang="ru-RU" sz="1600" kern="1200" dirty="0">
                <a:latin typeface="Cambria" panose="02040503050406030204" pitchFamily="18" charset="0"/>
              </a:rPr>
              <a:t>все материалы, </a:t>
            </a:r>
            <a:r>
              <a:rPr lang="ru-RU" sz="1600" kern="1200" dirty="0" smtClean="0">
                <a:latin typeface="Cambria" panose="02040503050406030204" pitchFamily="18" charset="0"/>
              </a:rPr>
              <a:t>пересчитывает.</a:t>
            </a:r>
            <a:endParaRPr lang="ru-RU" sz="1600" kern="1200" dirty="0">
              <a:latin typeface="Cambria" panose="02040503050406030204" pitchFamily="18" charset="0"/>
            </a:endParaRPr>
          </a:p>
          <a:p>
            <a:pPr marL="0" lvl="1" indent="176213" algn="l" defTabSz="177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600" kern="1200" dirty="0">
                <a:latin typeface="Cambria" panose="02040503050406030204" pitchFamily="18" charset="0"/>
              </a:rPr>
              <a:t>Заполняет соответствующие формы.</a:t>
            </a:r>
          </a:p>
          <a:p>
            <a:pPr marL="0" lvl="1" indent="176213" algn="l" defTabSz="177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600" dirty="0">
                <a:latin typeface="Cambria" panose="02040503050406030204" pitchFamily="18" charset="0"/>
              </a:rPr>
              <a:t>П</a:t>
            </a:r>
            <a:r>
              <a:rPr lang="ru-RU" sz="1600" kern="1200" dirty="0">
                <a:latin typeface="Cambria" panose="02040503050406030204" pitchFamily="18" charset="0"/>
              </a:rPr>
              <a:t>ередает все материалы </a:t>
            </a:r>
            <a:r>
              <a:rPr lang="ru-RU" sz="1600" kern="1200" dirty="0" smtClean="0">
                <a:latin typeface="Cambria" panose="02040503050406030204" pitchFamily="18" charset="0"/>
              </a:rPr>
              <a:t>членам ГЭК </a:t>
            </a:r>
            <a:r>
              <a:rPr lang="ru-RU" sz="1600" kern="1200" dirty="0">
                <a:latin typeface="Cambria" panose="02040503050406030204" pitchFamily="18" charset="0"/>
              </a:rPr>
              <a:t>«Акт приема-передачи экзаменационных материалов в ППЭ».</a:t>
            </a:r>
          </a:p>
        </p:txBody>
      </p:sp>
      <p:sp>
        <p:nvSpPr>
          <p:cNvPr id="15" name="Полилиния 14"/>
          <p:cNvSpPr/>
          <p:nvPr/>
        </p:nvSpPr>
        <p:spPr>
          <a:xfrm>
            <a:off x="179512" y="5445224"/>
            <a:ext cx="1944216" cy="1152128"/>
          </a:xfrm>
          <a:custGeom>
            <a:avLst/>
            <a:gdLst>
              <a:gd name="connsiteX0" fmla="*/ 0 w 1680421"/>
              <a:gd name="connsiteY0" fmla="*/ 196079 h 1176240"/>
              <a:gd name="connsiteX1" fmla="*/ 196079 w 1680421"/>
              <a:gd name="connsiteY1" fmla="*/ 0 h 1176240"/>
              <a:gd name="connsiteX2" fmla="*/ 1484342 w 1680421"/>
              <a:gd name="connsiteY2" fmla="*/ 0 h 1176240"/>
              <a:gd name="connsiteX3" fmla="*/ 1680421 w 1680421"/>
              <a:gd name="connsiteY3" fmla="*/ 196079 h 1176240"/>
              <a:gd name="connsiteX4" fmla="*/ 1680421 w 1680421"/>
              <a:gd name="connsiteY4" fmla="*/ 980161 h 1176240"/>
              <a:gd name="connsiteX5" fmla="*/ 1484342 w 1680421"/>
              <a:gd name="connsiteY5" fmla="*/ 1176240 h 1176240"/>
              <a:gd name="connsiteX6" fmla="*/ 196079 w 1680421"/>
              <a:gd name="connsiteY6" fmla="*/ 1176240 h 1176240"/>
              <a:gd name="connsiteX7" fmla="*/ 0 w 1680421"/>
              <a:gd name="connsiteY7" fmla="*/ 980161 h 1176240"/>
              <a:gd name="connsiteX8" fmla="*/ 0 w 1680421"/>
              <a:gd name="connsiteY8" fmla="*/ 196079 h 117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0421" h="1176240">
                <a:moveTo>
                  <a:pt x="0" y="196079"/>
                </a:moveTo>
                <a:cubicBezTo>
                  <a:pt x="0" y="87788"/>
                  <a:pt x="87788" y="0"/>
                  <a:pt x="196079" y="0"/>
                </a:cubicBezTo>
                <a:lnTo>
                  <a:pt x="1484342" y="0"/>
                </a:lnTo>
                <a:cubicBezTo>
                  <a:pt x="1592633" y="0"/>
                  <a:pt x="1680421" y="87788"/>
                  <a:pt x="1680421" y="196079"/>
                </a:cubicBezTo>
                <a:lnTo>
                  <a:pt x="1680421" y="980161"/>
                </a:lnTo>
                <a:cubicBezTo>
                  <a:pt x="1680421" y="1088452"/>
                  <a:pt x="1592633" y="1176240"/>
                  <a:pt x="1484342" y="1176240"/>
                </a:cubicBezTo>
                <a:lnTo>
                  <a:pt x="196079" y="1176240"/>
                </a:lnTo>
                <a:cubicBezTo>
                  <a:pt x="87788" y="1176240"/>
                  <a:pt x="0" y="1088452"/>
                  <a:pt x="0" y="980161"/>
                </a:cubicBezTo>
                <a:lnTo>
                  <a:pt x="0" y="196079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340" tIns="99340" rIns="99340" bIns="99340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Член </a:t>
            </a:r>
            <a:r>
              <a:rPr lang="ru-RU" sz="1600" kern="1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ГЭК</a:t>
            </a:r>
            <a:endParaRPr lang="ru-RU" sz="1600" kern="12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2195736" y="5445224"/>
            <a:ext cx="6691807" cy="1152127"/>
          </a:xfrm>
          <a:custGeom>
            <a:avLst/>
            <a:gdLst>
              <a:gd name="connsiteX0" fmla="*/ 0 w 1222178"/>
              <a:gd name="connsiteY0" fmla="*/ 0 h 950689"/>
              <a:gd name="connsiteX1" fmla="*/ 1222178 w 1222178"/>
              <a:gd name="connsiteY1" fmla="*/ 0 h 950689"/>
              <a:gd name="connsiteX2" fmla="*/ 1222178 w 1222178"/>
              <a:gd name="connsiteY2" fmla="*/ 950689 h 950689"/>
              <a:gd name="connsiteX3" fmla="*/ 0 w 1222178"/>
              <a:gd name="connsiteY3" fmla="*/ 950689 h 950689"/>
              <a:gd name="connsiteX4" fmla="*/ 0 w 1222178"/>
              <a:gd name="connsiteY4" fmla="*/ 0 h 950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178" h="950689">
                <a:moveTo>
                  <a:pt x="0" y="0"/>
                </a:moveTo>
                <a:lnTo>
                  <a:pt x="1222178" y="0"/>
                </a:lnTo>
                <a:lnTo>
                  <a:pt x="1222178" y="950689"/>
                </a:lnTo>
                <a:lnTo>
                  <a:pt x="0" y="95068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marL="0" lvl="1" indent="176213" algn="l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600" dirty="0">
                <a:latin typeface="Cambria" panose="02040503050406030204" pitchFamily="18" charset="0"/>
              </a:rPr>
              <a:t>О</a:t>
            </a:r>
            <a:r>
              <a:rPr lang="ru-RU" sz="1600" kern="1200" dirty="0">
                <a:latin typeface="Cambria" panose="02040503050406030204" pitchFamily="18" charset="0"/>
              </a:rPr>
              <a:t>формляет протоколы по результатам проведения </a:t>
            </a:r>
            <a:r>
              <a:rPr lang="ru-RU" sz="1600" kern="1200" dirty="0" smtClean="0">
                <a:latin typeface="Cambria" panose="02040503050406030204" pitchFamily="18" charset="0"/>
              </a:rPr>
              <a:t>ГИА </a:t>
            </a:r>
            <a:r>
              <a:rPr lang="ru-RU" sz="1600" kern="1200" dirty="0">
                <a:latin typeface="Cambria" panose="02040503050406030204" pitchFamily="18" charset="0"/>
              </a:rPr>
              <a:t>в ППЭ.</a:t>
            </a:r>
          </a:p>
          <a:p>
            <a:pPr marL="0" lvl="1" indent="176213" algn="l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600" dirty="0">
                <a:latin typeface="Cambria" panose="02040503050406030204" pitchFamily="18" charset="0"/>
              </a:rPr>
              <a:t>Д</a:t>
            </a:r>
            <a:r>
              <a:rPr lang="ru-RU" sz="1600" kern="1200" dirty="0">
                <a:latin typeface="Cambria" panose="02040503050406030204" pitchFamily="18" charset="0"/>
              </a:rPr>
              <a:t>оставляет ЭМ из ППЭ в РЦОИ (за исключением ППЭ, в которых происходит сканирование в Штабе ППЭ).</a:t>
            </a:r>
          </a:p>
          <a:p>
            <a:pPr marL="0" lvl="1" indent="176213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ru-RU" sz="1600" dirty="0">
                <a:latin typeface="Cambria" panose="02040503050406030204" pitchFamily="18" charset="0"/>
              </a:rPr>
              <a:t>Передает в ГЭК </a:t>
            </a:r>
            <a:r>
              <a:rPr lang="ru-RU" sz="1600" kern="1200" dirty="0">
                <a:latin typeface="Cambria" panose="02040503050406030204" pitchFamily="18" charset="0"/>
              </a:rPr>
              <a:t>отчет о проведении </a:t>
            </a:r>
            <a:r>
              <a:rPr lang="ru-RU" sz="1600" kern="1200" dirty="0" smtClean="0">
                <a:latin typeface="Cambria" panose="02040503050406030204" pitchFamily="18" charset="0"/>
              </a:rPr>
              <a:t>ГИА </a:t>
            </a:r>
            <a:r>
              <a:rPr lang="ru-RU" sz="1600" kern="1200" dirty="0">
                <a:latin typeface="Cambria" panose="02040503050406030204" pitchFamily="18" charset="0"/>
              </a:rPr>
              <a:t>в ППЭ.</a:t>
            </a:r>
          </a:p>
        </p:txBody>
      </p:sp>
    </p:spTree>
    <p:extLst>
      <p:ext uri="{BB962C8B-B14F-4D97-AF65-F5344CB8AC3E}">
        <p14:creationId xmlns:p14="http://schemas.microsoft.com/office/powerpoint/2010/main" val="298947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14400" y="188640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Нормативное правовое</a:t>
            </a:r>
            <a:b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 обеспечение ГИА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3465004"/>
            <a:ext cx="576064" cy="5040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</a:rPr>
              <a:t>5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043608" y="5172393"/>
            <a:ext cx="7715200" cy="13929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43608" y="2204864"/>
            <a:ext cx="7715201" cy="3024336"/>
          </a:xfrm>
          <a:prstGeom prst="roundRect">
            <a:avLst>
              <a:gd name="adj" fmla="val 973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Приказ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Минпросвещения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 России и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Рособрнадзора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 от 07.11.2018 №189/1513 «Об утверждении Порядка проведения государственной итоговой аттестации по образовательным программам основного общего образования» (зарегистрирован Минюстом 10.12.2018 регистрационный № 52953).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87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1010107" y="188640"/>
            <a:ext cx="7941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Завершение </a:t>
            </a:r>
          </a:p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экзамена в ППЭ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51520" y="4098388"/>
            <a:ext cx="8679637" cy="7707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*</a:t>
            </a:r>
            <a:r>
              <a:rPr lang="ru-RU" sz="1600" dirty="0">
                <a:latin typeface="Cambria" panose="02040503050406030204" pitchFamily="18" charset="0"/>
              </a:rPr>
              <a:t>В таких ППЭ сразу по завершении экзамена техническим специалистом производится сканирование экзаменационных работ в присутствии </a:t>
            </a:r>
            <a:r>
              <a:rPr lang="ru-RU" sz="1600" dirty="0" smtClean="0">
                <a:latin typeface="Cambria" panose="02040503050406030204" pitchFamily="18" charset="0"/>
              </a:rPr>
              <a:t>членов ГЭК</a:t>
            </a:r>
            <a:r>
              <a:rPr lang="ru-RU" sz="1600" dirty="0">
                <a:latin typeface="Cambria" panose="02040503050406030204" pitchFamily="18" charset="0"/>
              </a:rPr>
              <a:t>, руководителя ППЭ, и общественных наблюдателей в Штабе ППЭ.</a:t>
            </a:r>
            <a:endParaRPr lang="ru-RU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4869160"/>
            <a:ext cx="8679637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Отсканированные изображения экзаменационных работ передаются в РЦОИ для последующей обработки. Бумажные экзаменационные работы </a:t>
            </a:r>
            <a:r>
              <a:rPr lang="ru-RU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ГИА </a:t>
            </a: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направляются на хранение в РЦОИ в сроки установленные ОИВ.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323528" y="1505745"/>
            <a:ext cx="8674462" cy="2643336"/>
            <a:chOff x="209025" y="1505744"/>
            <a:chExt cx="8788965" cy="2952327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323528" y="1505744"/>
              <a:ext cx="8674462" cy="2952327"/>
              <a:chOff x="323528" y="1505744"/>
              <a:chExt cx="8674462" cy="2952327"/>
            </a:xfrm>
          </p:grpSpPr>
          <p:sp>
            <p:nvSpPr>
              <p:cNvPr id="2" name="Скругленный прямоугольник 1"/>
              <p:cNvSpPr/>
              <p:nvPr/>
            </p:nvSpPr>
            <p:spPr>
              <a:xfrm>
                <a:off x="2370286" y="2447437"/>
                <a:ext cx="4181412" cy="884679"/>
              </a:xfrm>
              <a:prstGeom prst="roundRect">
                <a:avLst/>
              </a:prstGeom>
              <a:solidFill>
                <a:srgbClr val="F2DCDB">
                  <a:alpha val="65098"/>
                </a:srgbClr>
              </a:solidFill>
              <a:ln>
                <a:prstDash val="dash"/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За исключением ППЭ, в которых </a:t>
                </a:r>
              </a:p>
              <a:p>
                <a:pPr algn="ctr"/>
                <a:r>
                  <a:rPr lang="ru-RU" sz="16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по решению ГЭК проводится </a:t>
                </a:r>
              </a:p>
              <a:p>
                <a:pPr algn="ctr"/>
                <a:r>
                  <a:rPr lang="ru-RU" sz="16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сканирование экзаменационных работ*</a:t>
                </a:r>
                <a:endParaRPr lang="ru-RU" sz="1600" b="1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12" name="Скругленный прямоугольник 11"/>
              <p:cNvSpPr/>
              <p:nvPr/>
            </p:nvSpPr>
            <p:spPr>
              <a:xfrm>
                <a:off x="6551698" y="1522296"/>
                <a:ext cx="2234342" cy="2751542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endParaRPr lang="ru-RU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</a:endParaRPr>
              </a:p>
              <a:p>
                <a:pPr algn="ctr"/>
                <a:r>
                  <a:rPr lang="ru-RU" dirty="0">
                    <a:solidFill>
                      <a:schemeClr val="accent1">
                        <a:lumMod val="50000"/>
                      </a:schemeClr>
                    </a:solidFill>
                    <a:latin typeface="Cambria" panose="02040503050406030204" pitchFamily="18" charset="0"/>
                  </a:rPr>
                  <a:t>РЦОИ</a:t>
                </a:r>
              </a:p>
            </p:txBody>
          </p:sp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323528" y="1505744"/>
                <a:ext cx="2046758" cy="2751542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ru-RU" dirty="0">
                    <a:solidFill>
                      <a:schemeClr val="accent1">
                        <a:lumMod val="50000"/>
                      </a:schemeClr>
                    </a:solidFill>
                    <a:latin typeface="Cambria" panose="02040503050406030204" pitchFamily="18" charset="0"/>
                  </a:rPr>
                  <a:t>ЭМ</a:t>
                </a:r>
              </a:p>
              <a:p>
                <a:pPr algn="ctr"/>
                <a:r>
                  <a:rPr lang="ru-RU" dirty="0">
                    <a:solidFill>
                      <a:schemeClr val="accent1">
                        <a:lumMod val="50000"/>
                      </a:schemeClr>
                    </a:solidFill>
                    <a:latin typeface="Cambria" panose="02040503050406030204" pitchFamily="18" charset="0"/>
                  </a:rPr>
                  <a:t>из</a:t>
                </a:r>
              </a:p>
              <a:p>
                <a:pPr algn="ctr"/>
                <a:r>
                  <a:rPr lang="ru-RU" dirty="0">
                    <a:solidFill>
                      <a:schemeClr val="accent1">
                        <a:lumMod val="50000"/>
                      </a:schemeClr>
                    </a:solidFill>
                    <a:latin typeface="Cambria" panose="02040503050406030204" pitchFamily="18" charset="0"/>
                  </a:rPr>
                  <a:t>ППЭ</a:t>
                </a:r>
              </a:p>
              <a:p>
                <a:pPr algn="ctr"/>
                <a:r>
                  <a:rPr lang="ru-RU" dirty="0">
                    <a:solidFill>
                      <a:schemeClr val="accent1">
                        <a:lumMod val="50000"/>
                      </a:schemeClr>
                    </a:solidFill>
                    <a:latin typeface="Cambria" panose="02040503050406030204" pitchFamily="18" charset="0"/>
                  </a:rPr>
                  <a:t> </a:t>
                </a:r>
              </a:p>
            </p:txBody>
          </p:sp>
          <p:sp>
            <p:nvSpPr>
              <p:cNvPr id="14" name="Полилиния 13"/>
              <p:cNvSpPr/>
              <p:nvPr/>
            </p:nvSpPr>
            <p:spPr>
              <a:xfrm>
                <a:off x="2224175" y="1537232"/>
                <a:ext cx="4465928" cy="854377"/>
              </a:xfrm>
              <a:custGeom>
                <a:avLst/>
                <a:gdLst>
                  <a:gd name="connsiteX0" fmla="*/ 0 w 2828282"/>
                  <a:gd name="connsiteY0" fmla="*/ 0 h 1131312"/>
                  <a:gd name="connsiteX1" fmla="*/ 2262626 w 2828282"/>
                  <a:gd name="connsiteY1" fmla="*/ 0 h 1131312"/>
                  <a:gd name="connsiteX2" fmla="*/ 2828282 w 2828282"/>
                  <a:gd name="connsiteY2" fmla="*/ 565656 h 1131312"/>
                  <a:gd name="connsiteX3" fmla="*/ 2262626 w 2828282"/>
                  <a:gd name="connsiteY3" fmla="*/ 1131312 h 1131312"/>
                  <a:gd name="connsiteX4" fmla="*/ 0 w 2828282"/>
                  <a:gd name="connsiteY4" fmla="*/ 1131312 h 1131312"/>
                  <a:gd name="connsiteX5" fmla="*/ 565656 w 2828282"/>
                  <a:gd name="connsiteY5" fmla="*/ 565656 h 1131312"/>
                  <a:gd name="connsiteX6" fmla="*/ 0 w 2828282"/>
                  <a:gd name="connsiteY6" fmla="*/ 0 h 113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28282" h="1131312">
                    <a:moveTo>
                      <a:pt x="0" y="0"/>
                    </a:moveTo>
                    <a:lnTo>
                      <a:pt x="2262626" y="0"/>
                    </a:lnTo>
                    <a:lnTo>
                      <a:pt x="2828282" y="565656"/>
                    </a:lnTo>
                    <a:lnTo>
                      <a:pt x="2262626" y="1131312"/>
                    </a:lnTo>
                    <a:lnTo>
                      <a:pt x="0" y="1131312"/>
                    </a:lnTo>
                    <a:lnTo>
                      <a:pt x="565656" y="565656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0" vert="horz" wrap="square" lIns="585976" tIns="10160" rIns="565656" bIns="10160" numCol="1" spcCol="1270" anchor="ctr" anchorCtr="0">
                <a:noAutofit/>
              </a:bodyPr>
              <a:lstStyle/>
              <a:p>
                <a:pPr lvl="0" indent="449263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kern="1200" dirty="0">
                    <a:latin typeface="Cambria" panose="02040503050406030204" pitchFamily="18" charset="0"/>
                  </a:rPr>
                  <a:t>Членами ГЭК</a:t>
                </a:r>
              </a:p>
            </p:txBody>
          </p:sp>
          <p:pic>
            <p:nvPicPr>
              <p:cNvPr id="5126" name="Picture 6" descr="C:\Users\косатюк_п\Documents\ГИА-11\Обучение специалистов ППЭ\moodle\для moodle\картинки\chelovechek-s-konvertom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000" b="95000" l="10000" r="94000">
                            <a14:foregroundMark x1="42333" y1="23333" x2="42333" y2="8667"/>
                            <a14:foregroundMark x1="37333" y1="16333" x2="36333" y2="5667"/>
                            <a14:foregroundMark x1="35667" y1="18667" x2="25667" y2="10333"/>
                            <a14:foregroundMark x1="44667" y1="15667" x2="48667" y2="9667"/>
                            <a14:foregroundMark x1="34000" y1="18000" x2="25000" y2="18000"/>
                            <a14:foregroundMark x1="34000" y1="27000" x2="27000" y2="27000"/>
                            <a14:foregroundMark x1="30667" y1="23000" x2="24333" y2="21667"/>
                            <a14:foregroundMark x1="45667" y1="53333" x2="71000" y2="75667"/>
                            <a14:foregroundMark x1="50333" y1="52333" x2="79000" y2="74667"/>
                            <a14:foregroundMark x1="43333" y1="40667" x2="15000" y2="51667"/>
                            <a14:foregroundMark x1="42667" y1="48667" x2="25000" y2="34667"/>
                            <a14:foregroundMark x1="43333" y1="56667" x2="24000" y2="46333"/>
                            <a14:foregroundMark x1="40667" y1="60333" x2="28333" y2="66333"/>
                            <a14:foregroundMark x1="31667" y1="62667" x2="21333" y2="55000"/>
                            <a14:foregroundMark x1="29000" y1="61333" x2="18333" y2="66000"/>
                            <a14:foregroundMark x1="26000" y1="67000" x2="23333" y2="81333"/>
                            <a14:foregroundMark x1="30667" y1="76000" x2="54333" y2="81333"/>
                            <a14:foregroundMark x1="34000" y1="75333" x2="29667" y2="85000"/>
                            <a14:foregroundMark x1="45667" y1="77000" x2="49333" y2="90000"/>
                            <a14:foregroundMark x1="51333" y1="52667" x2="67000" y2="52000"/>
                            <a14:foregroundMark x1="48667" y1="42333" x2="65667" y2="45667"/>
                            <a14:foregroundMark x1="49667" y1="34333" x2="57000" y2="23333"/>
                            <a14:foregroundMark x1="57667" y1="44333" x2="68667" y2="29333"/>
                            <a14:foregroundMark x1="54000" y1="19667" x2="57333" y2="16333"/>
                            <a14:foregroundMark x1="49000" y1="16333" x2="56000" y2="12000"/>
                            <a14:foregroundMark x1="60333" y1="79667" x2="70000" y2="93667"/>
                            <a14:foregroundMark x1="51333" y1="84333" x2="67333" y2="92333"/>
                            <a14:foregroundMark x1="48333" y1="88000" x2="70333" y2="92667"/>
                            <a14:foregroundMark x1="77000" y1="79000" x2="67000" y2="88000"/>
                            <a14:foregroundMark x1="77333" y1="75333" x2="79000" y2="80000"/>
                            <a14:foregroundMark x1="29333" y1="82667" x2="17667" y2="85333"/>
                            <a14:foregroundMark x1="16667" y1="75000" x2="23333" y2="84333"/>
                            <a14:foregroundMark x1="19333" y1="75000" x2="16333" y2="86333"/>
                            <a14:foregroundMark x1="17667" y1="87667" x2="35000" y2="8766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9766" y="1565905"/>
                <a:ext cx="825870" cy="8373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Полилиния 10"/>
              <p:cNvSpPr/>
              <p:nvPr/>
            </p:nvSpPr>
            <p:spPr>
              <a:xfrm>
                <a:off x="2224175" y="3371751"/>
                <a:ext cx="4494366" cy="885534"/>
              </a:xfrm>
              <a:custGeom>
                <a:avLst/>
                <a:gdLst>
                  <a:gd name="connsiteX0" fmla="*/ 0 w 2828282"/>
                  <a:gd name="connsiteY0" fmla="*/ 0 h 1131312"/>
                  <a:gd name="connsiteX1" fmla="*/ 2262626 w 2828282"/>
                  <a:gd name="connsiteY1" fmla="*/ 0 h 1131312"/>
                  <a:gd name="connsiteX2" fmla="*/ 2828282 w 2828282"/>
                  <a:gd name="connsiteY2" fmla="*/ 565656 h 1131312"/>
                  <a:gd name="connsiteX3" fmla="*/ 2262626 w 2828282"/>
                  <a:gd name="connsiteY3" fmla="*/ 1131312 h 1131312"/>
                  <a:gd name="connsiteX4" fmla="*/ 0 w 2828282"/>
                  <a:gd name="connsiteY4" fmla="*/ 1131312 h 1131312"/>
                  <a:gd name="connsiteX5" fmla="*/ 565656 w 2828282"/>
                  <a:gd name="connsiteY5" fmla="*/ 565656 h 1131312"/>
                  <a:gd name="connsiteX6" fmla="*/ 0 w 2828282"/>
                  <a:gd name="connsiteY6" fmla="*/ 0 h 113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28282" h="1131312">
                    <a:moveTo>
                      <a:pt x="0" y="0"/>
                    </a:moveTo>
                    <a:lnTo>
                      <a:pt x="2262626" y="0"/>
                    </a:lnTo>
                    <a:lnTo>
                      <a:pt x="2828282" y="565656"/>
                    </a:lnTo>
                    <a:lnTo>
                      <a:pt x="2262626" y="1131312"/>
                    </a:lnTo>
                    <a:lnTo>
                      <a:pt x="0" y="1131312"/>
                    </a:lnTo>
                    <a:lnTo>
                      <a:pt x="565656" y="565656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0" vert="horz" wrap="square" lIns="585976" tIns="10160" rIns="565656" bIns="10160" numCol="1" spcCol="1270" anchor="ctr" anchorCtr="0">
                <a:noAutofit/>
              </a:bodyPr>
              <a:lstStyle/>
              <a:p>
                <a:pPr indent="355600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dirty="0">
                    <a:latin typeface="Cambria" panose="02040503050406030204" pitchFamily="18" charset="0"/>
                  </a:rPr>
                  <a:t>Сотрудниками</a:t>
                </a:r>
              </a:p>
              <a:p>
                <a:pPr indent="355600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dirty="0">
                    <a:latin typeface="Cambria" panose="02040503050406030204" pitchFamily="18" charset="0"/>
                  </a:rPr>
                  <a:t> УСС</a:t>
                </a:r>
              </a:p>
            </p:txBody>
          </p:sp>
          <p:pic>
            <p:nvPicPr>
              <p:cNvPr id="5129" name="Picture 9" descr="C:\Users\косатюк_п\Documents\ГИА-11\Обучение специалистов ППЭ\moodle\для moodle\картинки\logistique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8203" b="89844" l="9961" r="89844">
                            <a14:foregroundMark x1="32031" y1="21875" x2="30469" y2="12109"/>
                            <a14:foregroundMark x1="27734" y1="16406" x2="27344" y2="11914"/>
                            <a14:foregroundMark x1="24805" y1="13867" x2="25781" y2="10352"/>
                            <a14:foregroundMark x1="30078" y1="12109" x2="29492" y2="8594"/>
                            <a14:foregroundMark x1="33984" y1="14063" x2="34375" y2="8203"/>
                            <a14:foregroundMark x1="23828" y1="17969" x2="15625" y2="12109"/>
                            <a14:foregroundMark x1="23242" y1="22852" x2="15039" y2="20898"/>
                            <a14:foregroundMark x1="21289" y1="28125" x2="16602" y2="29883"/>
                            <a14:foregroundMark x1="24805" y1="30859" x2="21289" y2="34570"/>
                            <a14:foregroundMark x1="20313" y1="25977" x2="13477" y2="23438"/>
                            <a14:foregroundMark x1="34375" y1="16406" x2="37109" y2="10352"/>
                            <a14:foregroundMark x1="35742" y1="19531" x2="45313" y2="17383"/>
                            <a14:foregroundMark x1="36914" y1="27148" x2="43555" y2="29297"/>
                            <a14:foregroundMark x1="37695" y1="19336" x2="40820" y2="12305"/>
                            <a14:foregroundMark x1="37305" y1="21875" x2="49414" y2="26563"/>
                            <a14:foregroundMark x1="34180" y1="30664" x2="41406" y2="34766"/>
                            <a14:foregroundMark x1="37500" y1="51953" x2="49805" y2="50391"/>
                            <a14:foregroundMark x1="38281" y1="65820" x2="56250" y2="64453"/>
                            <a14:foregroundMark x1="35352" y1="71875" x2="64063" y2="74023"/>
                            <a14:foregroundMark x1="68164" y1="84570" x2="84961" y2="85547"/>
                            <a14:foregroundMark x1="45117" y1="86914" x2="23242" y2="83203"/>
                            <a14:foregroundMark x1="26758" y1="78516" x2="23828" y2="81641"/>
                            <a14:foregroundMark x1="24609" y1="65039" x2="24805" y2="76953"/>
                            <a14:foregroundMark x1="17578" y1="33203" x2="26953" y2="83398"/>
                            <a14:foregroundMark x1="74023" y1="83008" x2="81250" y2="74805"/>
                            <a14:foregroundMark x1="82227" y1="73633" x2="85742" y2="68555"/>
                            <a14:foregroundMark x1="85547" y1="63672" x2="69141" y2="36523"/>
                            <a14:foregroundMark x1="76172" y1="43359" x2="68555" y2="37695"/>
                            <a14:foregroundMark x1="64063" y1="36914" x2="62305" y2="32617"/>
                            <a14:foregroundMark x1="66992" y1="35938" x2="66602" y2="3300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7915" y="3363388"/>
                <a:ext cx="1019002" cy="9670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70" name="Picture 2" descr="C:\Users\косатюк_п\Documents\ГИА-11\Обучение специалистов ППЭ\moodle\для moodle\картинки\1240257236_1179517742_8_ldee.jp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0000" b="90000" l="10000" r="90000">
                            <a14:foregroundMark x1="33600" y1="49763" x2="69200" y2="56872"/>
                            <a14:foregroundMark x1="40200" y1="31991" x2="79800" y2="3554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43562" y="2285431"/>
                <a:ext cx="2654428" cy="21726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074" name="Picture 2" descr="C:\Users\косатюк_п\Documents\ГИА-11\Обучение специалистов ППЭ\moodle\для moodle\картинки\d1.gif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7241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025" y="2830460"/>
              <a:ext cx="2275763" cy="1499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Скругленный прямоугольник 9"/>
          <p:cNvSpPr/>
          <p:nvPr/>
        </p:nvSpPr>
        <p:spPr>
          <a:xfrm>
            <a:off x="323527" y="5733256"/>
            <a:ext cx="8607629" cy="842392"/>
          </a:xfrm>
          <a:prstGeom prst="roundRect">
            <a:avLst/>
          </a:prstGeom>
          <a:solidFill>
            <a:schemeClr val="accent3">
              <a:tint val="50000"/>
              <a:satMod val="30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После проведения экзамена помещения, выделенные для проведения </a:t>
            </a: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ГИА, 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передаются руководителю организации, на базе которого организовывался ППЭ. </a:t>
            </a:r>
          </a:p>
        </p:txBody>
      </p:sp>
    </p:spTree>
    <p:extLst>
      <p:ext uri="{BB962C8B-B14F-4D97-AF65-F5344CB8AC3E}">
        <p14:creationId xmlns:p14="http://schemas.microsoft.com/office/powerpoint/2010/main" val="4079421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0" indent="0" algn="ctr">
              <a:buNone/>
            </a:pP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 </a:t>
            </a: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053003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179512" y="1988840"/>
            <a:ext cx="2376264" cy="425150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Министерство </a:t>
            </a:r>
            <a:b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образования и науки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Хабаровского края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5301208"/>
            <a:ext cx="5256707" cy="9391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Cambria" panose="02040503050406030204" pitchFamily="18" charset="0"/>
              </a:rPr>
              <a:t>распределение участников </a:t>
            </a:r>
            <a:r>
              <a:rPr lang="ru-RU" sz="2000" dirty="0" smtClean="0">
                <a:latin typeface="Cambria" panose="02040503050406030204" pitchFamily="18" charset="0"/>
              </a:rPr>
              <a:t>ГИА</a:t>
            </a:r>
            <a:endParaRPr lang="ru-RU" sz="2000" dirty="0">
              <a:latin typeface="Cambria" panose="0204050305040603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63889" y="1988840"/>
            <a:ext cx="5256705" cy="9391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Cambria" panose="02040503050406030204" pitchFamily="18" charset="0"/>
              </a:rPr>
              <a:t>перечень мест регистрации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563889" y="3068960"/>
            <a:ext cx="5256708" cy="9391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Cambria" panose="02040503050406030204" pitchFamily="18" charset="0"/>
              </a:rPr>
              <a:t>перечень ППЭ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563888" y="4183950"/>
            <a:ext cx="5256707" cy="9391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Cambria" panose="02040503050406030204" pitchFamily="18" charset="0"/>
              </a:rPr>
              <a:t>состав руководителей, организаторов ППЭ,</a:t>
            </a:r>
          </a:p>
          <a:p>
            <a:pPr algn="ctr"/>
            <a:r>
              <a:rPr lang="ru-RU" sz="2000" dirty="0">
                <a:latin typeface="Cambria" panose="02040503050406030204" pitchFamily="18" charset="0"/>
              </a:rPr>
              <a:t>технических специалистов и ассистентов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2625806" y="2423920"/>
            <a:ext cx="936105" cy="3346856"/>
          </a:xfrm>
          <a:prstGeom prst="rightArrow">
            <a:avLst>
              <a:gd name="adj1" fmla="val 78415"/>
              <a:gd name="adj2" fmla="val 5624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b="1" dirty="0">
                <a:latin typeface="Cambria" panose="02040503050406030204" pitchFamily="18" charset="0"/>
              </a:rPr>
              <a:t>УТВЕРЖДАЕТ</a:t>
            </a:r>
          </a:p>
          <a:p>
            <a:pPr algn="ctr"/>
            <a:r>
              <a:rPr lang="ru-RU" b="1" dirty="0">
                <a:latin typeface="Cambria" panose="02040503050406030204" pitchFamily="18" charset="0"/>
              </a:rPr>
              <a:t>по согласованию с ГЭК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61156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Нормативное правовое</a:t>
            </a:r>
            <a:b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 обеспечение ГИА</a:t>
            </a:r>
          </a:p>
        </p:txBody>
      </p:sp>
    </p:spTree>
    <p:extLst>
      <p:ext uri="{BB962C8B-B14F-4D97-AF65-F5344CB8AC3E}">
        <p14:creationId xmlns:p14="http://schemas.microsoft.com/office/powerpoint/2010/main" val="130143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053" y="188640"/>
            <a:ext cx="8229600" cy="1143000"/>
          </a:xfrm>
        </p:spPr>
        <p:txBody>
          <a:bodyPr/>
          <a:lstStyle/>
          <a:p>
            <a:pPr algn="r"/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</a:rPr>
              <a:t>Содержание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8361997"/>
              </p:ext>
            </p:extLst>
          </p:nvPr>
        </p:nvGraphicFramePr>
        <p:xfrm>
          <a:off x="467544" y="1628800"/>
          <a:ext cx="822960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7" name="Picture 3" descr="C:\Users\косатюк_п\Documents\ГИА-11\Обучение специалистов ППЭ\moodle\для moodle\картинки\images (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55111"/>
            <a:ext cx="432048" cy="49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косатюк_п\Documents\ГИА-11\Обучение специалистов ППЭ\moodle\для moodle\картинки\images (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67" y="2503183"/>
            <a:ext cx="432048" cy="49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31227" y="3005591"/>
            <a:ext cx="1444429" cy="1976467"/>
            <a:chOff x="179512" y="2996952"/>
            <a:chExt cx="1152128" cy="1536171"/>
          </a:xfrm>
        </p:grpSpPr>
        <p:pic>
          <p:nvPicPr>
            <p:cNvPr id="14" name="Picture 2" descr="C:\Users\косатюк_п\Documents\ГИА-11\Обучение специалистов ППЭ\moodle\для moodle\картинки\3d-chelovechek-03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533" b="90000" l="5481" r="89985">
                          <a14:foregroundMark x1="38400" y1="7044" x2="20178" y2="35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996952"/>
              <a:ext cx="1152128" cy="1536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 descr="C:\Users\косатюк_п\Documents\ГИА-11\Обучение специалистов ППЭ\moodle\для moodle\картинки\images (1)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99010">
              <a:off x="286181" y="3082380"/>
              <a:ext cx="328029" cy="374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7714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67544" y="1556792"/>
            <a:ext cx="4608512" cy="24482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Пункт проведения экзамена (далее – ППЭ) – </a:t>
            </a:r>
          </a:p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здание (сооружение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),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которое используется для проведения Государственной Итоговой Аттестации (далее – ГИА)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995936" y="4197528"/>
            <a:ext cx="4824536" cy="23042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Cambria" panose="02040503050406030204" pitchFamily="18" charset="0"/>
              </a:rPr>
              <a:t>Для лиц, имеющих медицинские </a:t>
            </a:r>
            <a:r>
              <a:rPr lang="ru-RU" sz="2000" dirty="0" smtClean="0">
                <a:latin typeface="Cambria" panose="02040503050406030204" pitchFamily="18" charset="0"/>
              </a:rPr>
              <a:t>показания </a:t>
            </a:r>
            <a:r>
              <a:rPr lang="ru-RU" sz="2000" dirty="0">
                <a:latin typeface="Cambria" panose="02040503050406030204" pitchFamily="18" charset="0"/>
              </a:rPr>
              <a:t>для обучения на дому и соответствующие рекомендации психолого-медико-педагогической комиссии, экзамен организуется в </a:t>
            </a:r>
            <a:r>
              <a:rPr lang="ru-RU" sz="2000" b="1" u="sng" dirty="0">
                <a:solidFill>
                  <a:srgbClr val="FF0000"/>
                </a:solidFill>
                <a:latin typeface="Cambria" panose="02040503050406030204" pitchFamily="18" charset="0"/>
              </a:rPr>
              <a:t>ППЭ на дому</a:t>
            </a:r>
            <a:r>
              <a:rPr lang="ru-RU" sz="2000" dirty="0"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48" name="Заголовок 1"/>
          <p:cNvSpPr txBox="1">
            <a:spLocks/>
          </p:cNvSpPr>
          <p:nvPr/>
        </p:nvSpPr>
        <p:spPr>
          <a:xfrm>
            <a:off x="61156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Требования к ППЭ</a:t>
            </a:r>
          </a:p>
        </p:txBody>
      </p:sp>
      <p:pic>
        <p:nvPicPr>
          <p:cNvPr id="1027" name="Picture 3" descr="C:\Users\косатюк_п\Desktop\Для обучения\Картинки\картинки\3079328-1c16c937e6821c4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1250" y1="58657" x2="60750" y2="60071"/>
                        <a14:foregroundMark x1="44250" y1="87633" x2="40750" y2="91166"/>
                        <a14:foregroundMark x1="46000" y1="91519" x2="59000" y2="91519"/>
                        <a14:foregroundMark x1="58500" y1="88339" x2="61250" y2="91873"/>
                        <a14:foregroundMark x1="56750" y1="80212" x2="44250" y2="681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838"/>
          <a:stretch/>
        </p:blipFill>
        <p:spPr bwMode="auto">
          <a:xfrm>
            <a:off x="5184067" y="1345660"/>
            <a:ext cx="3816424" cy="265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косатюк_п\Desktop\Для обучения\Картинки\картинки\student-flats-286x300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1958" y1="64667" x2="89510" y2="70667"/>
                        <a14:foregroundMark x1="90909" y1="72333" x2="54196" y2="95000"/>
                        <a14:foregroundMark x1="51748" y1="93667" x2="2448" y2="72667"/>
                        <a14:foregroundMark x1="2098" y1="64667" x2="2098" y2="68667"/>
                        <a14:foregroundMark x1="56643" y1="79000" x2="55245" y2="89333"/>
                        <a14:foregroundMark x1="29371" y1="69667" x2="29371" y2="7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31640" y="4303890"/>
            <a:ext cx="2038849" cy="213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09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Требования к ППЭ</a:t>
            </a:r>
            <a:b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Cambria" panose="02040503050406030204" pitchFamily="18" charset="0"/>
              </a:rPr>
              <a:t>Подготовка помещений ППЭ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902551"/>
            <a:ext cx="360040" cy="18722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ВХОД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611560" y="1556793"/>
            <a:ext cx="3222420" cy="2136496"/>
            <a:chOff x="782201" y="1597728"/>
            <a:chExt cx="3802919" cy="2136496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782201" y="1597728"/>
              <a:ext cx="3802919" cy="213649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r>
                <a:rPr lang="ru-RU" sz="1600" dirty="0">
                  <a:latin typeface="Cambria" panose="02040503050406030204" pitchFamily="18" charset="0"/>
                </a:rPr>
                <a:t>Помещение для сопровождающих</a:t>
              </a:r>
            </a:p>
          </p:txBody>
        </p:sp>
        <p:pic>
          <p:nvPicPr>
            <p:cNvPr id="1029" name="Picture 5" descr="C:\Users\косатюк_п\Desktop\Для обучения\Картинки\10282733-Иллюстрация-пустой-класс.-Концепция-образования.-3d-виз.jp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0434" y="2389815"/>
              <a:ext cx="2056268" cy="1256455"/>
            </a:xfrm>
            <a:prstGeom prst="rect">
              <a:avLst/>
            </a:prstGeom>
            <a:noFill/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Прямоугольник 18"/>
          <p:cNvSpPr/>
          <p:nvPr/>
        </p:nvSpPr>
        <p:spPr>
          <a:xfrm>
            <a:off x="611560" y="3789039"/>
            <a:ext cx="3222420" cy="21623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ru-RU" sz="1600" dirty="0">
                <a:latin typeface="Cambria" panose="02040503050406030204" pitchFamily="18" charset="0"/>
              </a:rPr>
              <a:t>Выделенное место для хранения личных вещей участников </a:t>
            </a:r>
            <a:r>
              <a:rPr lang="ru-RU" sz="1600" dirty="0" smtClean="0">
                <a:latin typeface="Cambria" panose="02040503050406030204" pitchFamily="18" charset="0"/>
              </a:rPr>
              <a:t>ГИА, </a:t>
            </a:r>
            <a:r>
              <a:rPr lang="ru-RU" sz="1600" dirty="0">
                <a:latin typeface="Cambria" panose="02040503050406030204" pitchFamily="18" charset="0"/>
              </a:rPr>
              <a:t>организаторов, медицинских работников, технических специалистов и ассистентов</a:t>
            </a:r>
          </a:p>
        </p:txBody>
      </p:sp>
      <p:pic>
        <p:nvPicPr>
          <p:cNvPr id="1030" name="Picture 6" descr="C:\Users\косатюк_п\Desktop\Для обучения\Картинки\270512-189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0" t="8273" r="43973" b="24994"/>
          <a:stretch/>
        </p:blipFill>
        <p:spPr bwMode="auto">
          <a:xfrm>
            <a:off x="834659" y="4941168"/>
            <a:ext cx="713006" cy="8338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косатюк_п\Desktop\Для обучения\Картинки\005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543" y="5013176"/>
            <a:ext cx="1253313" cy="9382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4211960" y="3461744"/>
            <a:ext cx="432048" cy="18722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ВХОД В ППЭ</a:t>
            </a:r>
          </a:p>
        </p:txBody>
      </p:sp>
      <p:pic>
        <p:nvPicPr>
          <p:cNvPr id="1033" name="Picture 9" descr="C:\Users\косатюк_п\Desktop\Для обучения\Картинки\FreeGreatPicture.com-50281-wearing-police-weaponry-imag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413" y="1486136"/>
            <a:ext cx="1615142" cy="201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4932040" y="1556183"/>
            <a:ext cx="3942558" cy="13463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1400" dirty="0">
                <a:latin typeface="Cambria" panose="02040503050406030204" pitchFamily="18" charset="0"/>
              </a:rPr>
              <a:t>Помещение для </a:t>
            </a:r>
            <a:br>
              <a:rPr lang="ru-RU" sz="1400" dirty="0">
                <a:latin typeface="Cambria" panose="02040503050406030204" pitchFamily="18" charset="0"/>
              </a:rPr>
            </a:br>
            <a:r>
              <a:rPr lang="ru-RU" sz="1400" dirty="0">
                <a:latin typeface="Cambria" panose="02040503050406030204" pitchFamily="18" charset="0"/>
              </a:rPr>
              <a:t>руководителя, </a:t>
            </a:r>
            <a:br>
              <a:rPr lang="ru-RU" sz="1400" dirty="0">
                <a:latin typeface="Cambria" panose="02040503050406030204" pitchFamily="18" charset="0"/>
              </a:rPr>
            </a:br>
            <a:r>
              <a:rPr lang="ru-RU" sz="1400" dirty="0">
                <a:latin typeface="Cambria" panose="02040503050406030204" pitchFamily="18" charset="0"/>
              </a:rPr>
              <a:t>оборудованное </a:t>
            </a:r>
            <a:br>
              <a:rPr lang="ru-RU" sz="1400" dirty="0">
                <a:latin typeface="Cambria" panose="02040503050406030204" pitchFamily="18" charset="0"/>
              </a:rPr>
            </a:br>
            <a:r>
              <a:rPr lang="ru-RU" sz="1400" dirty="0">
                <a:latin typeface="Cambria" panose="02040503050406030204" pitchFamily="18" charset="0"/>
              </a:rPr>
              <a:t>рабочим местом</a:t>
            </a:r>
            <a:br>
              <a:rPr lang="ru-RU" sz="1400" dirty="0">
                <a:latin typeface="Cambria" panose="02040503050406030204" pitchFamily="18" charset="0"/>
              </a:rPr>
            </a:br>
            <a:r>
              <a:rPr lang="ru-RU" sz="1400" dirty="0">
                <a:latin typeface="Cambria" panose="02040503050406030204" pitchFamily="18" charset="0"/>
              </a:rPr>
              <a:t>и сейфом </a:t>
            </a:r>
          </a:p>
          <a:p>
            <a:r>
              <a:rPr lang="ru-RU" sz="1400" dirty="0">
                <a:latin typeface="Cambria" panose="02040503050406030204" pitchFamily="18" charset="0"/>
              </a:rPr>
              <a:t>(Штаб ППЭ)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932039" y="3090712"/>
            <a:ext cx="3942559" cy="1346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ru-RU" sz="1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940197" y="4556031"/>
            <a:ext cx="3934402" cy="1346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ru-RU" sz="1400" dirty="0"/>
          </a:p>
        </p:txBody>
      </p:sp>
      <p:pic>
        <p:nvPicPr>
          <p:cNvPr id="8" name="Picture 5" descr="C:\Users\косатюк_п\Desktop\Для обучения\Картинки\onlineыер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40123" y1="24609" x2="32139" y2="7161"/>
                        <a14:foregroundMark x1="60184" y1="18490" x2="41044" y2="29948"/>
                        <a14:foregroundMark x1="55988" y1="75000" x2="37769" y2="45443"/>
                        <a14:foregroundMark x1="53634" y1="51432" x2="46162" y2="19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75237" y="1512379"/>
            <a:ext cx="1445972" cy="113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косатюк_п\Desktop\Для обучения\Картинки\safe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1563" y1="13961" x2="39925" y2="11684"/>
                        <a14:foregroundMark x1="40678" y1="11988" x2="76177" y2="13354"/>
                        <a14:foregroundMark x1="76271" y1="13354" x2="76930" y2="13505"/>
                        <a14:foregroundMark x1="77213" y1="13809" x2="77119" y2="80577"/>
                        <a14:foregroundMark x1="76742" y1="82094" x2="74576" y2="86798"/>
                        <a14:backgroundMark x1="24482" y1="5159" x2="80697" y2="4401"/>
                        <a14:backgroundMark x1="44727" y1="96358" x2="78531" y2="949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927" y="2312201"/>
            <a:ext cx="1008303" cy="62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косатюк_п\Desktop\Для обучения\Картинки\doctor-patient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46274" y="3180229"/>
            <a:ext cx="1536811" cy="121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косатюк_п\Desktop\Для обучения\Картинки\48068505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079" y="4653198"/>
            <a:ext cx="1558520" cy="115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930222" y="4598289"/>
            <a:ext cx="358916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Cambria" panose="02040503050406030204" pitchFamily="18" charset="0"/>
              </a:rPr>
              <a:t>Аудитории для </a:t>
            </a:r>
            <a:br>
              <a:rPr lang="ru-RU" sz="1400" dirty="0">
                <a:latin typeface="Cambria" panose="02040503050406030204" pitchFamily="18" charset="0"/>
              </a:rPr>
            </a:br>
            <a:r>
              <a:rPr lang="ru-RU" sz="1400" dirty="0">
                <a:latin typeface="Cambria" panose="02040503050406030204" pitchFamily="18" charset="0"/>
              </a:rPr>
              <a:t>участников ГИА</a:t>
            </a:r>
          </a:p>
          <a:p>
            <a:endParaRPr lang="ru-RU" sz="1200" dirty="0">
              <a:latin typeface="Cambria" panose="02040503050406030204" pitchFamily="18" charset="0"/>
            </a:endParaRPr>
          </a:p>
          <a:p>
            <a:endParaRPr lang="ru-RU" sz="1200" dirty="0">
              <a:latin typeface="Cambria" panose="02040503050406030204" pitchFamily="18" charset="0"/>
            </a:endParaRPr>
          </a:p>
          <a:p>
            <a:r>
              <a:rPr lang="ru-RU" sz="1200" dirty="0">
                <a:latin typeface="Cambria" panose="02040503050406030204" pitchFamily="18" charset="0"/>
              </a:rPr>
              <a:t>В том числе для </a:t>
            </a:r>
            <a:br>
              <a:rPr lang="ru-RU" sz="1200" dirty="0">
                <a:latin typeface="Cambria" panose="02040503050406030204" pitchFamily="18" charset="0"/>
              </a:rPr>
            </a:br>
            <a:r>
              <a:rPr lang="ru-RU" sz="1200" dirty="0">
                <a:latin typeface="Cambria" panose="02040503050406030204" pitchFamily="18" charset="0"/>
              </a:rPr>
              <a:t>участников с ОВЗ (на 1 этаже)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76056" y="3229845"/>
            <a:ext cx="20808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Cambria" panose="02040503050406030204" pitchFamily="18" charset="0"/>
              </a:rPr>
              <a:t>Помещение для </a:t>
            </a:r>
            <a:br>
              <a:rPr lang="ru-RU" sz="1400" dirty="0">
                <a:latin typeface="Cambria" panose="02040503050406030204" pitchFamily="18" charset="0"/>
              </a:rPr>
            </a:br>
            <a:r>
              <a:rPr lang="ru-RU" sz="1400" dirty="0">
                <a:latin typeface="Cambria" panose="02040503050406030204" pitchFamily="18" charset="0"/>
              </a:rPr>
              <a:t>медицинских </a:t>
            </a:r>
            <a:br>
              <a:rPr lang="ru-RU" sz="1400" dirty="0">
                <a:latin typeface="Cambria" panose="02040503050406030204" pitchFamily="18" charset="0"/>
              </a:rPr>
            </a:br>
            <a:r>
              <a:rPr lang="ru-RU" sz="1400" dirty="0">
                <a:latin typeface="Cambria" panose="02040503050406030204" pitchFamily="18" charset="0"/>
              </a:rPr>
              <a:t>работников</a:t>
            </a:r>
          </a:p>
          <a:p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49538" y="6021288"/>
            <a:ext cx="8714950" cy="584775"/>
          </a:xfrm>
          <a:prstGeom prst="rect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Помещения,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не используемые для проведения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экзамена,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день проведения экзамена 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должны быть 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заперты и опечатаны</a:t>
            </a:r>
          </a:p>
        </p:txBody>
      </p:sp>
      <p:pic>
        <p:nvPicPr>
          <p:cNvPr id="5122" name="Picture 2" descr="C:\Users\Тофан_О\Desktop\картинки для презентации\i (17)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61" y="2204864"/>
            <a:ext cx="1362082" cy="131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78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Общий порядок подготовки и проведения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4933</TotalTime>
  <Words>3446</Words>
  <Application>Microsoft Office PowerPoint</Application>
  <PresentationFormat>Экран (4:3)</PresentationFormat>
  <Paragraphs>542</Paragraphs>
  <Slides>51</Slides>
  <Notes>49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7" baseType="lpstr">
      <vt:lpstr>Arial</vt:lpstr>
      <vt:lpstr>Calibri</vt:lpstr>
      <vt:lpstr>Cambria</vt:lpstr>
      <vt:lpstr>Times New Roman</vt:lpstr>
      <vt:lpstr>Wingdings</vt:lpstr>
      <vt:lpstr>1_Тема Office</vt:lpstr>
      <vt:lpstr>Общий порядок подготовки и проведения основного государственного экзамена в  пунктах проведения экзамена</vt:lpstr>
      <vt:lpstr>Содержание</vt:lpstr>
      <vt:lpstr>Нормативное правовое  обеспечение ГИА</vt:lpstr>
      <vt:lpstr>Нормативное правовое  обеспечение ГИА</vt:lpstr>
      <vt:lpstr>Нормативное правовое  обеспечение ГИА</vt:lpstr>
      <vt:lpstr>Презентация PowerPoint</vt:lpstr>
      <vt:lpstr>Содержание</vt:lpstr>
      <vt:lpstr>Презентация PowerPoint</vt:lpstr>
      <vt:lpstr>Требования к ППЭ Подготовка помещений ППЭ</vt:lpstr>
      <vt:lpstr>Требования к пунктам  проведения экзаменов</vt:lpstr>
      <vt:lpstr>Требования к ППЭ</vt:lpstr>
      <vt:lpstr>Презентация PowerPoint</vt:lpstr>
      <vt:lpstr>Требования к пунктам  проведения экзаменов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Требования к пунктам  проведения экзаменов</vt:lpstr>
      <vt:lpstr>Содержание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Содержание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Содержание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Содержание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Содержание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Общий порядок подготовки и проведения</dc:title>
  <dc:creator>Анастасия Мендель</dc:creator>
  <cp:lastModifiedBy>Loki</cp:lastModifiedBy>
  <cp:revision>282</cp:revision>
  <dcterms:created xsi:type="dcterms:W3CDTF">2014-03-19T03:31:28Z</dcterms:created>
  <dcterms:modified xsi:type="dcterms:W3CDTF">2020-04-02T09:32:11Z</dcterms:modified>
</cp:coreProperties>
</file>