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5.jpg" ContentType="image/jpg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sldIdLst>
    <p:sldId id="256" r:id="rId3"/>
    <p:sldId id="257" r:id="rId4"/>
    <p:sldId id="259" r:id="rId5"/>
    <p:sldId id="278" r:id="rId6"/>
    <p:sldId id="273" r:id="rId7"/>
    <p:sldId id="272" r:id="rId8"/>
    <p:sldId id="274" r:id="rId9"/>
    <p:sldId id="275" r:id="rId10"/>
    <p:sldId id="276" r:id="rId11"/>
    <p:sldId id="277" r:id="rId12"/>
    <p:sldId id="260" r:id="rId13"/>
    <p:sldId id="262" r:id="rId14"/>
    <p:sldId id="263" r:id="rId15"/>
    <p:sldId id="267" r:id="rId16"/>
    <p:sldId id="26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СОШ пос. Известковый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общеобразовательные</c:v>
                </c:pt>
                <c:pt idx="1">
                  <c:v>ОВЗ 7 вид</c:v>
                </c:pt>
                <c:pt idx="2">
                  <c:v>ОВЗ 8 вид</c:v>
                </c:pt>
                <c:pt idx="3">
                  <c:v>ДО УО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127</c:v>
                </c:pt>
                <c:pt idx="1">
                  <c:v>25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5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8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0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16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92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2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0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6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4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92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13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2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3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2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4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0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0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018" y="519429"/>
            <a:ext cx="9109963" cy="56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0616" y="2212776"/>
            <a:ext cx="5685790" cy="279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3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240368" cy="2971801"/>
          </a:xfrm>
          <a:effectLst>
            <a:softEdge rad="127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   образовательной среды для обучения детей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МБОУ СОШ пос. Известковый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69" y="3258896"/>
            <a:ext cx="4409902" cy="3117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84" y="337685"/>
            <a:ext cx="4041716" cy="22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4" y="333632"/>
            <a:ext cx="10873946" cy="6116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59" y="333632"/>
            <a:ext cx="2578445" cy="14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0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41500" y="101600"/>
            <a:ext cx="8547100" cy="149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Здоровьесберегающая</a:t>
            </a:r>
            <a:r>
              <a:rPr lang="ru-RU" sz="2800" dirty="0" smtClean="0"/>
              <a:t> среда </a:t>
            </a:r>
          </a:p>
          <a:p>
            <a:pPr algn="ctr"/>
            <a:r>
              <a:rPr lang="ru-RU" sz="2800" dirty="0" smtClean="0"/>
              <a:t>МБОУ СОШ пос. Известковый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300" y="1790700"/>
            <a:ext cx="1144270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Совокупность условий, в результате взаимодействия которых происходит становление здоровья человека в системе образования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7100" y="2908300"/>
            <a:ext cx="24257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Условия, обеспечивающие </a:t>
            </a:r>
            <a:r>
              <a:rPr lang="ru-RU" dirty="0" err="1" smtClean="0"/>
              <a:t>здоровьесозидающий</a:t>
            </a:r>
            <a:r>
              <a:rPr lang="ru-RU" dirty="0" smtClean="0"/>
              <a:t> характер учебного процесса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908300"/>
            <a:ext cx="24130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культуры здоровья и сознательного отношения к ЗОЖ всех участников образовательного процесса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77300" y="2908300"/>
            <a:ext cx="24765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Условия для коррекции нарушений здоровья, оздоровления детей и подростков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0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65200" y="139700"/>
            <a:ext cx="10160000" cy="146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Соблюдение законодательства РФ по отношению к детям с ОВЗ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0900" y="2108200"/>
            <a:ext cx="2209800" cy="177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Комплексная психолого-педагогическая и медико-социальная помощь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5800" y="2108200"/>
            <a:ext cx="2857500" cy="177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Итоговая аттестация в условиях психологической и эмоциональной комфортности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17000" y="2108200"/>
            <a:ext cx="2108200" cy="177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Индивидуальный учебный план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17000" y="4699000"/>
            <a:ext cx="2108200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коррекционных занятий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5800" y="4699000"/>
            <a:ext cx="2857500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Дифференциация подхода в обучении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0900" y="4699000"/>
            <a:ext cx="2209800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надомного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99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7400" y="330200"/>
            <a:ext cx="7988300" cy="165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Создание условий для повышения качества образования </a:t>
            </a:r>
          </a:p>
          <a:p>
            <a:pPr algn="ctr"/>
            <a:r>
              <a:rPr lang="ru-RU" sz="2800" dirty="0" smtClean="0"/>
              <a:t>в МБОУ СОШ пос. Известковый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2984500"/>
            <a:ext cx="3136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Начальное общее образование</a:t>
            </a:r>
          </a:p>
          <a:p>
            <a:pPr algn="ctr"/>
            <a:r>
              <a:rPr lang="ru-RU" dirty="0" smtClean="0"/>
              <a:t>(1-4 класс)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0" y="2984500"/>
            <a:ext cx="33147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Основное общее образование</a:t>
            </a:r>
          </a:p>
          <a:p>
            <a:pPr algn="ctr"/>
            <a:r>
              <a:rPr lang="ru-RU" dirty="0" smtClean="0"/>
              <a:t>(5-9 класс)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383534" y="20060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146034" y="20060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98600" y="4420108"/>
            <a:ext cx="4165600" cy="1637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Адаптированная образовательная программа начального общего образования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413500" y="4533900"/>
            <a:ext cx="4114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Адаптированная образовательная программа </a:t>
            </a:r>
            <a:r>
              <a:rPr lang="ru-RU" dirty="0" smtClean="0"/>
              <a:t>основного общего образования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8" idx="0"/>
          </p:cNvCxnSpPr>
          <p:nvPr/>
        </p:nvCxnSpPr>
        <p:spPr>
          <a:xfrm>
            <a:off x="8051800" y="3987800"/>
            <a:ext cx="41910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4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819" y="505247"/>
            <a:ext cx="584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Формирование здоровой среды в школе предусматривает защиту учащихся от перегрузок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правильно </a:t>
            </a:r>
            <a:r>
              <a:rPr lang="ru-RU" dirty="0"/>
              <a:t>составленное </a:t>
            </a:r>
            <a:r>
              <a:rPr lang="ru-RU" dirty="0" smtClean="0"/>
              <a:t>расписание</a:t>
            </a:r>
          </a:p>
          <a:p>
            <a:r>
              <a:rPr lang="ru-RU" dirty="0" smtClean="0"/>
              <a:t> -динамические </a:t>
            </a:r>
            <a:r>
              <a:rPr lang="ru-RU" dirty="0"/>
              <a:t>паузы на </a:t>
            </a:r>
            <a:r>
              <a:rPr lang="ru-RU" dirty="0" smtClean="0"/>
              <a:t>уроках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прогулки и подвижные игры на свежем </a:t>
            </a:r>
            <a:r>
              <a:rPr lang="ru-RU" dirty="0" smtClean="0"/>
              <a:t>воздухе </a:t>
            </a:r>
          </a:p>
          <a:p>
            <a:r>
              <a:rPr lang="ru-RU" dirty="0" smtClean="0"/>
              <a:t>-смена </a:t>
            </a:r>
            <a:r>
              <a:rPr lang="ru-RU" dirty="0"/>
              <a:t>деятельности на </a:t>
            </a:r>
            <a:r>
              <a:rPr lang="ru-RU" dirty="0" smtClean="0"/>
              <a:t>уроках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гимнастика для </a:t>
            </a:r>
            <a:r>
              <a:rPr lang="ru-RU" dirty="0" smtClean="0"/>
              <a:t>глаз</a:t>
            </a:r>
          </a:p>
          <a:p>
            <a:r>
              <a:rPr lang="ru-RU" dirty="0" smtClean="0"/>
              <a:t> -домашнее </a:t>
            </a:r>
            <a:r>
              <a:rPr lang="ru-RU" dirty="0"/>
              <a:t>задание дается учащимся с учетом возможности их </a:t>
            </a:r>
            <a:r>
              <a:rPr lang="ru-RU" dirty="0" smtClean="0"/>
              <a:t>выполнения</a:t>
            </a:r>
          </a:p>
          <a:p>
            <a:r>
              <a:rPr lang="ru-RU" dirty="0" smtClean="0"/>
              <a:t> -используется </a:t>
            </a:r>
            <a:r>
              <a:rPr lang="ru-RU" dirty="0"/>
              <a:t>индивидуально-дифференцированное </a:t>
            </a:r>
            <a:r>
              <a:rPr lang="ru-RU" dirty="0" smtClean="0"/>
              <a:t>обучение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952500"/>
            <a:ext cx="5740400" cy="544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16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5100" y="215900"/>
            <a:ext cx="9321800" cy="186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Наш девиз:</a:t>
            </a:r>
          </a:p>
          <a:p>
            <a:pPr algn="ctr"/>
            <a:r>
              <a:rPr lang="ru-RU" sz="4800" dirty="0" smtClean="0"/>
              <a:t>«Необучаемых нет!»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14" y="2226962"/>
            <a:ext cx="7988300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58" y="2082800"/>
            <a:ext cx="3250884" cy="18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1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6" y="643341"/>
            <a:ext cx="8543063" cy="480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2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300" y="105323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мире насчитывается примерно 450 миллионов человек с нарушениями психического и физического развития. Это составляет 1/10 часть жителей нашей планеты (из них около 200 миллионов детей с ограниченными возможностями).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74" y="647700"/>
            <a:ext cx="5673626" cy="599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50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90362" y="136231"/>
            <a:ext cx="84963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Создание равных возможностей доступа к образованию для различных категорий обучающихся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4019" y="3107381"/>
            <a:ext cx="6099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Проводится </a:t>
            </a:r>
            <a:r>
              <a:rPr lang="ru-RU" sz="2400" dirty="0"/>
              <a:t>ежегодный анализ контингента различных категорий </a:t>
            </a:r>
            <a:r>
              <a:rPr lang="ru-RU" sz="2400" dirty="0" smtClean="0"/>
              <a:t>обучающихся: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Численный состав    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Социальное положение семьи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Состояние здоровья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Обучающиеся «группы риска»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Дети на учете (КДН, ПДН)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Неблагополучные семьи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481515"/>
            <a:ext cx="2048133" cy="136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75734491"/>
              </p:ext>
            </p:extLst>
          </p:nvPr>
        </p:nvGraphicFramePr>
        <p:xfrm>
          <a:off x="5881816" y="2446638"/>
          <a:ext cx="5313406" cy="407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7" y="0"/>
            <a:ext cx="3507390" cy="199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31527"/>
              </p:ext>
            </p:extLst>
          </p:nvPr>
        </p:nvGraphicFramePr>
        <p:xfrm>
          <a:off x="0" y="0"/>
          <a:ext cx="12002530" cy="6693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6781"/>
                <a:gridCol w="3045749"/>
              </a:tblGrid>
              <a:tr h="172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Социальные категории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Общее число учащихся школы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166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-начальных классов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среднего звена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-старших классов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-количество классов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-количество населённых пунктов, учащиеся которых посещают школу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Ст. Падали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Дети-инвалиды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Учащиеся, оставленные на повторное обучение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Учащиеся, находящиеся на внутри-школьном учёте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Учащиеся, состоящие на учёте в ПДН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Общее число семей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Полные семьи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Неполные семьи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Одинокие отцы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Имеющие образование(высшее; средне-спец.)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Многодетные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Малообеспеченные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Учащиеся из неблагополучных семей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14 семей (20 человек)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Дети, </a:t>
                      </a:r>
                      <a:r>
                        <a:rPr lang="ru-RU" sz="1100" dirty="0" err="1">
                          <a:effectLst/>
                        </a:rPr>
                        <a:t>внутришкучёт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Дети, ОВЗ; Вид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Дети, состоящие в СОП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Дети, ПДН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30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568" y="237161"/>
            <a:ext cx="6511928" cy="7595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6135" y="4712208"/>
            <a:ext cx="7772400" cy="8747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09186" y="566369"/>
            <a:ext cx="48768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Антирисковые</a:t>
            </a:r>
            <a:r>
              <a:rPr sz="2300" b="1" i="1" spc="-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300" b="1" i="1" dirty="0">
                <a:solidFill>
                  <a:srgbClr val="C0504D"/>
                </a:solidFill>
                <a:latin typeface="Times New Roman"/>
                <a:cs typeface="Times New Roman"/>
              </a:rPr>
              <a:t>меры</a:t>
            </a:r>
            <a:r>
              <a:rPr sz="2300" b="1" i="1" spc="-3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300" b="1" i="1" dirty="0">
                <a:solidFill>
                  <a:srgbClr val="C0504D"/>
                </a:solidFill>
                <a:latin typeface="Times New Roman"/>
                <a:cs typeface="Times New Roman"/>
              </a:rPr>
              <a:t>по</a:t>
            </a:r>
            <a:r>
              <a:rPr sz="2300" b="1" i="1" spc="-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3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направлению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2339" y="1024255"/>
            <a:ext cx="472884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23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«Высокая</a:t>
            </a:r>
            <a:r>
              <a:rPr sz="2300" b="1" i="1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3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доля</a:t>
            </a:r>
            <a:r>
              <a:rPr sz="23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3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обучающихся</a:t>
            </a:r>
            <a:r>
              <a:rPr sz="23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300" b="1" i="1" dirty="0">
                <a:solidFill>
                  <a:srgbClr val="C0504D"/>
                </a:solidFill>
                <a:latin typeface="Times New Roman"/>
                <a:cs typeface="Times New Roman"/>
              </a:rPr>
              <a:t>с</a:t>
            </a:r>
            <a:r>
              <a:rPr sz="23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3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ОВЗ»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947" y="2412205"/>
            <a:ext cx="1021080" cy="34432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defTabSz="914400">
              <a:spcBef>
                <a:spcPts val="1005"/>
              </a:spcBef>
            </a:pPr>
            <a:r>
              <a:rPr lang="ru-RU" sz="1400" b="1" spc="-20" dirty="0" smtClean="0">
                <a:solidFill>
                  <a:srgbClr val="484748"/>
                </a:solidFill>
                <a:latin typeface="Times New Roman"/>
                <a:cs typeface="Times New Roman"/>
              </a:rPr>
              <a:t> 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947" y="3730721"/>
            <a:ext cx="1021080" cy="346249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 defTabSz="914400">
              <a:spcBef>
                <a:spcPts val="1020"/>
              </a:spcBef>
            </a:pPr>
            <a:r>
              <a:rPr lang="ru-RU" sz="1400" b="1" spc="-20" dirty="0" smtClean="0">
                <a:solidFill>
                  <a:srgbClr val="484748"/>
                </a:solidFill>
                <a:latin typeface="Times New Roman"/>
                <a:cs typeface="Times New Roman"/>
              </a:rPr>
              <a:t> 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441" y="3601592"/>
            <a:ext cx="1187450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6830" marR="5080" indent="-24765" defTabSz="914400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Создание</a:t>
            </a:r>
            <a:r>
              <a:rPr sz="1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школе </a:t>
            </a:r>
            <a:r>
              <a:rPr sz="1200" spc="-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доступной</a:t>
            </a:r>
            <a:r>
              <a:rPr sz="1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среды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92165" y="3363848"/>
            <a:ext cx="1132205" cy="12757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7955" marR="139700" algn="ctr" defTabSz="914400">
              <a:lnSpc>
                <a:spcPts val="1200"/>
              </a:lnSpc>
              <a:spcBef>
                <a:spcPts val="340"/>
              </a:spcBef>
            </a:pP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Р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зр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б</a:t>
            </a:r>
            <a:r>
              <a:rPr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и  реализация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065" marR="5080" indent="1270" algn="ctr" defTabSz="914400">
              <a:lnSpc>
                <a:spcPct val="83400"/>
              </a:lnSpc>
            </a:pP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адаптированных </a:t>
            </a:r>
            <a:r>
              <a:rPr sz="1200" spc="-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обр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з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тельных 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программ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соответствии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требованиями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ФГОС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 ОВЗ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7981" y="3363848"/>
            <a:ext cx="1116965" cy="13061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7955" marR="116205" algn="ctr" defTabSz="914400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б</a:t>
            </a:r>
            <a:r>
              <a:rPr sz="1200" spc="15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п</a:t>
            </a:r>
            <a:r>
              <a:rPr sz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че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ние  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психолого-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 marR="5080" algn="ctr" defTabSz="914400">
              <a:lnSpc>
                <a:spcPts val="1200"/>
              </a:lnSpc>
            </a:pP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п</a:t>
            </a:r>
            <a:r>
              <a:rPr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д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оги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ч</a:t>
            </a:r>
            <a:r>
              <a:rPr sz="1200" spc="15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z="1200" spc="-55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о 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сопровождения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учащихся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ОВЗ </a:t>
            </a:r>
            <a:r>
              <a:rPr sz="1200" spc="-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через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914400">
              <a:lnSpc>
                <a:spcPts val="1200"/>
              </a:lnSpc>
            </a:pP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индивидуальные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" algn="ctr" defTabSz="914400"/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маршруты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4035" y="3601592"/>
            <a:ext cx="1328420" cy="9709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320" marR="13335" indent="1270" algn="ctr" defTabSz="914400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Создание 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условий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профессионального </a:t>
            </a:r>
            <a:r>
              <a:rPr sz="1200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самоопределения</a:t>
            </a:r>
            <a:r>
              <a:rPr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ctr" defTabSz="914400">
              <a:lnSpc>
                <a:spcPts val="1200"/>
              </a:lnSpc>
            </a:pP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оци</a:t>
            </a:r>
            <a:r>
              <a:rPr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л</a:t>
            </a:r>
            <a:r>
              <a:rPr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з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ции</a:t>
            </a:r>
            <a:r>
              <a:rPr sz="1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д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тей  с 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ОВЗ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95533" y="3203829"/>
            <a:ext cx="1493520" cy="13125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algn="ctr" defTabSz="914400">
              <a:lnSpc>
                <a:spcPts val="1100"/>
              </a:lnSpc>
              <a:spcBef>
                <a:spcPts val="325"/>
              </a:spcBef>
            </a:pPr>
            <a:r>
              <a:rPr sz="1100" spc="-5" dirty="0">
                <a:solidFill>
                  <a:prstClr val="black"/>
                </a:solidFill>
                <a:latin typeface="Times New Roman"/>
                <a:cs typeface="Times New Roman"/>
              </a:rPr>
              <a:t>Оказание</a:t>
            </a:r>
            <a:r>
              <a:rPr sz="11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методической, </a:t>
            </a:r>
            <a:r>
              <a:rPr sz="11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психолого-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545" marR="161290" algn="ctr" defTabSz="914400">
              <a:lnSpc>
                <a:spcPct val="83200"/>
              </a:lnSpc>
              <a:spcBef>
                <a:spcPts val="5"/>
              </a:spcBef>
            </a:pPr>
            <a:r>
              <a:rPr sz="1100" spc="-5" dirty="0">
                <a:solidFill>
                  <a:prstClr val="black"/>
                </a:solidFill>
                <a:latin typeface="Times New Roman"/>
                <a:cs typeface="Times New Roman"/>
              </a:rPr>
              <a:t>педагогической </a:t>
            </a: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1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консультационной </a:t>
            </a:r>
            <a:r>
              <a:rPr sz="11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помощи</a:t>
            </a:r>
            <a:r>
              <a:rPr sz="11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родителям </a:t>
            </a:r>
            <a:r>
              <a:rPr sz="11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(законным </a:t>
            </a:r>
            <a:r>
              <a:rPr sz="11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представителям)</a:t>
            </a:r>
            <a:r>
              <a:rPr sz="11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914400">
              <a:lnSpc>
                <a:spcPts val="994"/>
              </a:lnSpc>
            </a:pPr>
            <a:r>
              <a:rPr sz="11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обучении </a:t>
            </a: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11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prstClr val="black"/>
                </a:solidFill>
                <a:latin typeface="Times New Roman"/>
                <a:cs typeface="Times New Roman"/>
              </a:rPr>
              <a:t>воспитании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" algn="ctr" defTabSz="914400">
              <a:lnSpc>
                <a:spcPts val="1210"/>
              </a:lnSpc>
            </a:pP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ребенка</a:t>
            </a:r>
            <a:r>
              <a:rPr sz="11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99478" y="1976627"/>
            <a:ext cx="8049259" cy="1528445"/>
            <a:chOff x="4099478" y="1976627"/>
            <a:chExt cx="8049259" cy="152844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9478" y="2005520"/>
              <a:ext cx="1492921" cy="14989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5648" y="1978151"/>
              <a:ext cx="1783842" cy="14043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2632" y="1978151"/>
              <a:ext cx="1575053" cy="14302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05672" y="1976627"/>
              <a:ext cx="1873757" cy="15262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67416" y="1976627"/>
              <a:ext cx="1581150" cy="1265682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7334" y="237161"/>
            <a:ext cx="2491201" cy="14127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90600" y="2755010"/>
            <a:ext cx="2740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black"/>
                </a:solidFill>
              </a:rPr>
              <a:t>25 обучающихся  -7 в.</a:t>
            </a: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14 обучающихся -8 в.</a:t>
            </a:r>
          </a:p>
          <a:p>
            <a:pPr defTabSz="914400"/>
            <a:r>
              <a:rPr lang="ru-RU" dirty="0" smtClean="0">
                <a:solidFill>
                  <a:prstClr val="black"/>
                </a:solidFill>
              </a:rPr>
              <a:t>из них 4 обучающихся  УО</a:t>
            </a: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7" y="264125"/>
            <a:ext cx="10968221" cy="61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6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6" y="287294"/>
            <a:ext cx="11112843" cy="62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2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6" y="440209"/>
            <a:ext cx="10412626" cy="58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7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" y="375336"/>
            <a:ext cx="10948085" cy="61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041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252</TotalTime>
  <Words>474</Words>
  <Application>Microsoft Office PowerPoint</Application>
  <PresentationFormat>Широкоэкранный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Times New Roman</vt:lpstr>
      <vt:lpstr>Wingdings 3</vt:lpstr>
      <vt:lpstr>Сектор</vt:lpstr>
      <vt:lpstr>Office Theme</vt:lpstr>
      <vt:lpstr>Создание    образовательной среды для обучения детей с ОВЗ</vt:lpstr>
      <vt:lpstr>Презентация PowerPoint</vt:lpstr>
      <vt:lpstr>Презентация PowerPoint</vt:lpstr>
      <vt:lpstr>Презентация PowerPoint</vt:lpstr>
      <vt:lpstr>Антирисковые меры по направлению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современной здоровьесберегающей образовательной среды для обучения детей с ОВЗ</dc:title>
  <dc:creator>1</dc:creator>
  <cp:lastModifiedBy>Admin</cp:lastModifiedBy>
  <cp:revision>27</cp:revision>
  <dcterms:created xsi:type="dcterms:W3CDTF">2018-08-13T12:22:55Z</dcterms:created>
  <dcterms:modified xsi:type="dcterms:W3CDTF">2022-11-28T05:03:24Z</dcterms:modified>
</cp:coreProperties>
</file>