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89" r:id="rId2"/>
    <p:sldId id="290" r:id="rId3"/>
    <p:sldId id="292" r:id="rId4"/>
    <p:sldId id="293" r:id="rId5"/>
    <p:sldId id="274" r:id="rId6"/>
    <p:sldId id="276" r:id="rId7"/>
    <p:sldId id="277" r:id="rId8"/>
    <p:sldId id="278" r:id="rId9"/>
    <p:sldId id="287" r:id="rId10"/>
    <p:sldId id="267" r:id="rId11"/>
    <p:sldId id="268" r:id="rId12"/>
    <p:sldId id="269" r:id="rId13"/>
    <p:sldId id="281" r:id="rId14"/>
    <p:sldId id="284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358" autoAdjust="0"/>
  </p:normalViewPr>
  <p:slideViewPr>
    <p:cSldViewPr>
      <p:cViewPr varScale="1">
        <p:scale>
          <a:sx n="93" d="100"/>
          <a:sy n="93" d="100"/>
        </p:scale>
        <p:origin x="21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6284-350F-49E8-87FD-A354AB2E18A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D5AF-2654-4FA2-8974-24BFABFF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D5AF-2654-4FA2-8974-24BFABFF89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3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D5AF-2654-4FA2-8974-24BFABFF89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0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D5AF-2654-4FA2-8974-24BFABFF89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7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D5AF-2654-4FA2-8974-24BFABFF89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2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2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5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6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6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1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6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E192-8F5B-4E3C-BAB0-36FE9AA5570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AEA2-8ACB-474B-9F8E-FD84EDD3F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поступления: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Документ об образовании:</a:t>
            </a:r>
          </a:p>
          <a:p>
            <a:pPr>
              <a:buFontTx/>
              <a:buChar char="-"/>
            </a:pPr>
            <a:r>
              <a:rPr lang="ru-RU" dirty="0" smtClean="0"/>
              <a:t>аттестат о среднем общем образовании </a:t>
            </a:r>
          </a:p>
          <a:p>
            <a:r>
              <a:rPr lang="ru-RU" dirty="0" smtClean="0"/>
              <a:t>копия паспорта;</a:t>
            </a:r>
          </a:p>
          <a:p>
            <a:r>
              <a:rPr lang="ru-RU" dirty="0" smtClean="0"/>
              <a:t>Два фото (3х4)</a:t>
            </a:r>
          </a:p>
          <a:p>
            <a:r>
              <a:rPr lang="ru-RU" dirty="0" smtClean="0"/>
              <a:t>Медицинская справка (086-у)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приема документов: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Очная форма: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ачало – </a:t>
            </a:r>
            <a:r>
              <a:rPr lang="ru-RU" dirty="0" smtClean="0">
                <a:solidFill>
                  <a:schemeClr val="accent1"/>
                </a:solidFill>
              </a:rPr>
              <a:t>20 июня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завершение – </a:t>
            </a:r>
            <a:r>
              <a:rPr lang="ru-RU" dirty="0" smtClean="0">
                <a:solidFill>
                  <a:schemeClr val="accent1"/>
                </a:solidFill>
              </a:rPr>
              <a:t>26 июля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Профили:</a:t>
            </a:r>
          </a:p>
          <a:p>
            <a:pPr marL="0" indent="0">
              <a:buNone/>
            </a:pPr>
            <a:r>
              <a:rPr lang="ru-RU" dirty="0" smtClean="0"/>
              <a:t>«Физическая культура и Безопасность     </a:t>
            </a:r>
            <a:r>
              <a:rPr lang="ru-RU" dirty="0" smtClean="0">
                <a:solidFill>
                  <a:srgbClr val="00B050"/>
                </a:solidFill>
              </a:rPr>
              <a:t>до </a:t>
            </a:r>
            <a:r>
              <a:rPr lang="ru-RU" dirty="0" smtClean="0"/>
              <a:t>жизнедеятельности»     			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00B050"/>
                </a:solidFill>
              </a:rPr>
              <a:t>15 </a:t>
            </a:r>
          </a:p>
          <a:p>
            <a:pPr marL="0" indent="0">
              <a:buNone/>
            </a:pPr>
            <a:r>
              <a:rPr lang="ru-RU" dirty="0" smtClean="0"/>
              <a:t>«Дошкольное образование и ИЗО»          </a:t>
            </a:r>
            <a:r>
              <a:rPr lang="ru-RU" dirty="0" smtClean="0">
                <a:solidFill>
                  <a:srgbClr val="00B050"/>
                </a:solidFill>
              </a:rPr>
              <a:t>июля</a:t>
            </a:r>
            <a:r>
              <a:rPr lang="ru-RU" dirty="0" smtClean="0"/>
              <a:t> «Графический дизайн» </a:t>
            </a:r>
          </a:p>
          <a:p>
            <a:pPr marL="0" indent="0">
              <a:buNone/>
            </a:pPr>
            <a:r>
              <a:rPr lang="ru-RU" dirty="0" smtClean="0"/>
              <a:t>«Адаптивная физическая культура»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236296" y="4149080"/>
            <a:ext cx="144016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Минимальное количество баллов: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095964"/>
              </p:ext>
            </p:extLst>
          </p:nvPr>
        </p:nvGraphicFramePr>
        <p:xfrm>
          <a:off x="457200" y="1600200"/>
          <a:ext cx="8229600" cy="4704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(профильного уровня)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37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44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Вступительные испытания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50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12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9000" y="-175557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728191"/>
          </a:xfrm>
        </p:spPr>
        <p:txBody>
          <a:bodyPr>
            <a:noAutofit/>
          </a:bodyPr>
          <a:lstStyle/>
          <a:p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www.amgpgu.ru</a:t>
            </a: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1381" y="2967335"/>
            <a:ext cx="452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ел.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59-14-48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ФГБОУ ВО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АмГПГУ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944216"/>
          </a:xfrm>
        </p:spPr>
        <p:txBody>
          <a:bodyPr>
            <a:noAutofit/>
          </a:bodyPr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подготовки на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2021/2022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учебный год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377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Факультет информационных технологий, математики и физики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4162"/>
              </p:ext>
            </p:extLst>
          </p:nvPr>
        </p:nvGraphicFramePr>
        <p:xfrm>
          <a:off x="107504" y="836712"/>
          <a:ext cx="8784976" cy="614821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08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730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</a:t>
                      </a:r>
                      <a:r>
                        <a:rPr lang="ru-RU" sz="1400" spc="0" dirty="0" smtClean="0">
                          <a:effectLst/>
                        </a:rPr>
                        <a:t>профиля»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908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effectLst/>
                        </a:rPr>
                        <a:t>«Информационная безопасность» профиль «Техническая защита </a:t>
                      </a:r>
                      <a:r>
                        <a:rPr lang="ru-RU" sz="1800" b="0" spc="0" dirty="0" smtClean="0">
                          <a:effectLst/>
                        </a:rPr>
                        <a:t>информации»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Математика* - 39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язык - 40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Информатика </a:t>
                      </a:r>
                      <a:r>
                        <a:rPr lang="ru-RU" sz="1800" dirty="0" smtClean="0">
                          <a:effectLst/>
                        </a:rPr>
                        <a:t>– 42 </a:t>
                      </a:r>
                    </a:p>
                    <a:p>
                      <a:pPr marL="0" marR="0" indent="72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или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     физика - 36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668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effectLst/>
                        </a:rPr>
                        <a:t>«Педагогическое образование (с двумя профилями)» профили «Математика» и «Физика</a:t>
                      </a:r>
                      <a:r>
                        <a:rPr lang="ru-RU" sz="1800" b="0" spc="0" dirty="0" smtClean="0">
                          <a:effectLst/>
                        </a:rPr>
                        <a:t>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rowSpan="2"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Обществознание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44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язык – 40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Математика* - </a:t>
                      </a:r>
                      <a:r>
                        <a:rPr lang="ru-RU" sz="1800" dirty="0" smtClean="0">
                          <a:effectLst/>
                        </a:rPr>
                        <a:t>39 </a:t>
                      </a:r>
                    </a:p>
                    <a:p>
                      <a:pPr marL="0" marR="0" indent="72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Или</a:t>
                      </a:r>
                    </a:p>
                    <a:p>
                      <a:pPr marL="0" marR="0" indent="72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физика - 36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376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effectLst/>
                        </a:rPr>
                        <a:t> «Педагогическое образование (с двумя профилями)» профили «Математика» и «Информатика»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vMerge="1"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69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«Бизнес-информатика»</a:t>
                      </a:r>
                    </a:p>
                    <a:p>
                      <a:r>
                        <a:rPr lang="ru-RU" b="0" dirty="0" smtClean="0"/>
                        <a:t> профиль «Электронный бизнес»</a:t>
                      </a:r>
                      <a:endParaRPr lang="ru-RU" b="0" dirty="0"/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Математика* - 39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язык - 40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Обществознание </a:t>
                      </a:r>
                      <a:r>
                        <a:rPr lang="ru-RU" sz="1800" dirty="0" smtClean="0">
                          <a:effectLst/>
                        </a:rPr>
                        <a:t>–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44   или 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Информатика – 40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956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Факультет истории и юриспруденции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38726"/>
              </p:ext>
            </p:extLst>
          </p:nvPr>
        </p:nvGraphicFramePr>
        <p:xfrm>
          <a:off x="107504" y="836712"/>
          <a:ext cx="8784975" cy="397770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08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2190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6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«Педагогическое образование (с двумя профилями)» </a:t>
                      </a:r>
                      <a:endParaRPr lang="ru-RU" sz="1800" b="0" spc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профили </a:t>
                      </a: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«История» и 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«Обществознание»</a:t>
                      </a: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8636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86360" algn="ct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8636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5576" marR="5576" marT="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Обществознание - 44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–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  История</a:t>
                      </a:r>
                      <a:r>
                        <a:rPr lang="ru-RU" sz="1800" dirty="0" smtClean="0">
                          <a:effectLst/>
                        </a:rPr>
                        <a:t> - 40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Иностранный язык - 40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Педагогическое образование (с двумя профилями)»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профили «История» и «Иностранный язык»</a:t>
                      </a: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86360" algn="ct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86360" algn="ct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8636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5576" marR="5576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8532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Естественно-географический факультет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16349"/>
              </p:ext>
            </p:extLst>
          </p:nvPr>
        </p:nvGraphicFramePr>
        <p:xfrm>
          <a:off x="107504" y="836712"/>
          <a:ext cx="8856984" cy="57301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1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1693947"/>
                    </a:ext>
                  </a:extLst>
                </a:gridCol>
              </a:tblGrid>
              <a:tr h="96853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2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829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effectLst/>
                        </a:rPr>
                        <a:t>«Педагогическое образование (с двумя профилями)» профили «Физическая</a:t>
                      </a:r>
                      <a:r>
                        <a:rPr lang="ru-RU" sz="1800" b="0" spc="0" baseline="0" dirty="0" smtClean="0">
                          <a:effectLst/>
                        </a:rPr>
                        <a:t> культура»</a:t>
                      </a:r>
                      <a:r>
                        <a:rPr lang="ru-RU" sz="1800" b="0" spc="0" dirty="0" smtClean="0">
                          <a:effectLst/>
                        </a:rPr>
                        <a:t> и «Безопасность жизнедеятельности</a:t>
                      </a:r>
                      <a:r>
                        <a:rPr lang="ru-RU" sz="1800" b="0" spc="0" dirty="0" smtClean="0">
                          <a:effectLst/>
                        </a:rPr>
                        <a:t>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Обществознание - </a:t>
                      </a:r>
                      <a:r>
                        <a:rPr lang="ru-RU" sz="1800" dirty="0" smtClean="0">
                          <a:effectLst/>
                        </a:rPr>
                        <a:t> 44</a:t>
                      </a:r>
                      <a:endParaRPr lang="ru-RU" sz="1800" dirty="0" smtClean="0">
                        <a:effectLst/>
                      </a:endParaRP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язык – 40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Физическая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культура </a:t>
                      </a:r>
                      <a:r>
                        <a:rPr lang="ru-RU" sz="1800" dirty="0" smtClean="0">
                          <a:effectLst/>
                        </a:rPr>
                        <a:t>- 40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349">
                <a:tc>
                  <a:txBody>
                    <a:bodyPr/>
                    <a:lstStyle/>
                    <a:p>
                      <a:pPr marL="72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pc="0" dirty="0" smtClean="0">
                          <a:effectLst/>
                        </a:rPr>
                        <a:t>«Педагогическое образование (с двумя профилями)» профили «География» и «Биология</a:t>
                      </a:r>
                      <a:r>
                        <a:rPr lang="ru-RU" sz="1800" b="0" spc="0" dirty="0" smtClean="0">
                          <a:effectLst/>
                        </a:rPr>
                        <a:t>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rowSpan="2"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Обществознание - 44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язык – 40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Биология </a:t>
                      </a:r>
                      <a:r>
                        <a:rPr lang="ru-RU" sz="1800" dirty="0" smtClean="0">
                          <a:effectLst/>
                        </a:rPr>
                        <a:t>– 40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или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 - 39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173">
                <a:tc>
                  <a:txBody>
                    <a:bodyPr/>
                    <a:lstStyle/>
                    <a:p>
                      <a:pPr marL="72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effectLst/>
                        </a:rPr>
                        <a:t>«Педагогическое образование (с двумя профилями)» профили «Биология» и «Химия»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509712"/>
                  </a:ext>
                </a:extLst>
              </a:tr>
              <a:tr h="507022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effectLst/>
                        </a:rPr>
                        <a:t> «Экология и природопользование</a:t>
                      </a:r>
                      <a:r>
                        <a:rPr lang="ru-RU" sz="1800" b="0" spc="0" baseline="0" dirty="0" smtClean="0">
                          <a:effectLst/>
                        </a:rPr>
                        <a:t>» профиль «Экология»</a:t>
                      </a: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Биология - 40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Русский язык - 40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Математика* - </a:t>
                      </a:r>
                      <a:r>
                        <a:rPr lang="ru-RU" sz="1800" dirty="0" smtClean="0">
                          <a:effectLst/>
                        </a:rPr>
                        <a:t>39 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Или</a:t>
                      </a:r>
                    </a:p>
                    <a:p>
                      <a:pPr indent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География - 37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710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Факультет филологии и межкультурной коммуникации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964529"/>
              </p:ext>
            </p:extLst>
          </p:nvPr>
        </p:nvGraphicFramePr>
        <p:xfrm>
          <a:off x="107504" y="836712"/>
          <a:ext cx="8856984" cy="52634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1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77280810"/>
                    </a:ext>
                  </a:extLst>
                </a:gridCol>
              </a:tblGrid>
              <a:tr h="96853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2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«Лингвистика» профиль «Перевод и </a:t>
                      </a:r>
                      <a:r>
                        <a:rPr lang="ru-RU" sz="1800" b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переводоведение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Иностранный язык - 40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язык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Обществознание –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или  история - 32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0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«Педагогическое образование (с двумя профилями)» профили «Русский язык» и «Литература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Обществознание - 44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–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Математика* - 39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литература– 32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0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Педагогическое образование (с двумя профилями)» профили «Иностранный язык» (английский язык) и «Иностранный язык» (китайский, корейский, японский, французский, немецкий)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+mn-lt"/>
                          <a:ea typeface="+mn-ea"/>
                        </a:rPr>
                        <a:t>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Обществознание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- 44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–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Иностранный язык – 40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3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Факультет технологии, экономики, </a:t>
            </a:r>
            <a:r>
              <a:rPr lang="ru-RU" sz="2400" dirty="0" smtClean="0"/>
              <a:t>дизайна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2871"/>
              </p:ext>
            </p:extLst>
          </p:nvPr>
        </p:nvGraphicFramePr>
        <p:xfrm>
          <a:off x="179513" y="692697"/>
          <a:ext cx="8784976" cy="565626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8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3298">
                  <a:extLst>
                    <a:ext uri="{9D8B030D-6E8A-4147-A177-3AD203B41FA5}">
                      <a16:colId xmlns:a16="http://schemas.microsoft.com/office/drawing/2014/main" val="1793958783"/>
                    </a:ext>
                  </a:extLst>
                </a:gridCol>
              </a:tblGrid>
              <a:tr h="814543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8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«Менеджмент»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профиль «Управление малым бизнесом»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Математика* - 39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- 40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Обществознание -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 - 32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«Экономика» профиль «Экономика промышленного предприятия»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+mn-lt"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340624"/>
                  </a:ext>
                </a:extLst>
              </a:tr>
              <a:tr h="7895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spc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Дизайн» профиль «Графический дизайн»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  <a:latin typeface="+mn-lt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 - 40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- 40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Рисунок - 50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0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«Педагогическое образование (с двумя профилями)» профили «Технология» и «Информатика»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язык –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Обществознание - 44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Математика* - 39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или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Физика -</a:t>
                      </a:r>
                      <a:r>
                        <a:rPr lang="ru-RU" sz="1800" baseline="0" dirty="0" smtClean="0">
                          <a:effectLst/>
                        </a:rPr>
                        <a:t> 36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20080"/>
          </a:xfrm>
        </p:spPr>
        <p:txBody>
          <a:bodyPr>
            <a:noAutofit/>
          </a:bodyPr>
          <a:lstStyle/>
          <a:p>
            <a:r>
              <a:rPr lang="ru-RU" sz="2400" dirty="0"/>
              <a:t>Институт педагогики и психологии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735248"/>
              </p:ext>
            </p:extLst>
          </p:nvPr>
        </p:nvGraphicFramePr>
        <p:xfrm>
          <a:off x="107505" y="692698"/>
          <a:ext cx="8856983" cy="617096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1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742">
                  <a:extLst>
                    <a:ext uri="{9D8B030D-6E8A-4147-A177-3AD203B41FA5}">
                      <a16:colId xmlns:a16="http://schemas.microsoft.com/office/drawing/2014/main" val="3184747014"/>
                    </a:ext>
                  </a:extLst>
                </a:gridCol>
              </a:tblGrid>
              <a:tr h="859067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2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«Педагогическое образование (с двумя профилями подготовки)» профили </a:t>
                      </a: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«Дошкольное образование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 и «Изобразительное искусство»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- 40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Обществознание –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Рисунок - 50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4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«Педагогическое </a:t>
                      </a: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образование (с двумя профилями подготовки)» профили «Начальное образование» и «Английский язык»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Обществознание - 44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–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Математика* - 39 или Иностранный язык - 40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6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«Специальное </a:t>
                      </a: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(дефектологическое) образование» профиль 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«Специальная</a:t>
                      </a:r>
                      <a:r>
                        <a:rPr lang="ru-RU" sz="1800" b="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психология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 smtClean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  <a:latin typeface="+mn-lt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 - 40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язык –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 –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- 28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4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«Психолого-педагогическое образование» профиль «Педагогика и психология»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39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«Физическая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культура для лиц с отклонениями в состоянии здоровья (адаптивная физическая культура)»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 - 40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– 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- 40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277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0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746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</a:t>
            </a:r>
            <a:br>
              <a:rPr lang="ru-RU" dirty="0" smtClean="0"/>
            </a:br>
            <a:r>
              <a:rPr lang="ru-RU" dirty="0" smtClean="0"/>
              <a:t>(среднее профессиональное обучение)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93815"/>
              </p:ext>
            </p:extLst>
          </p:nvPr>
        </p:nvGraphicFramePr>
        <p:xfrm>
          <a:off x="457200" y="1417639"/>
          <a:ext cx="8568952" cy="43767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080818">
                  <a:extLst>
                    <a:ext uri="{9D8B030D-6E8A-4147-A177-3AD203B41FA5}">
                      <a16:colId xmlns:a16="http://schemas.microsoft.com/office/drawing/2014/main" val="4140167404"/>
                    </a:ext>
                  </a:extLst>
                </a:gridCol>
                <a:gridCol w="975881">
                  <a:extLst>
                    <a:ext uri="{9D8B030D-6E8A-4147-A177-3AD203B41FA5}">
                      <a16:colId xmlns:a16="http://schemas.microsoft.com/office/drawing/2014/main" val="3847621711"/>
                    </a:ext>
                  </a:extLst>
                </a:gridCol>
                <a:gridCol w="1463588">
                  <a:extLst>
                    <a:ext uri="{9D8B030D-6E8A-4147-A177-3AD203B41FA5}">
                      <a16:colId xmlns:a16="http://schemas.microsoft.com/office/drawing/2014/main" val="2611986251"/>
                    </a:ext>
                  </a:extLst>
                </a:gridCol>
                <a:gridCol w="2048665">
                  <a:extLst>
                    <a:ext uri="{9D8B030D-6E8A-4147-A177-3AD203B41FA5}">
                      <a16:colId xmlns:a16="http://schemas.microsoft.com/office/drawing/2014/main" val="1449598349"/>
                    </a:ext>
                  </a:extLst>
                </a:gridCol>
              </a:tblGrid>
              <a:tr h="830657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Направления подготовки с указанием профиля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</a:endParaRPr>
                    </a:p>
                    <a:p>
                      <a:pPr marL="88900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бюджет-</a:t>
                      </a:r>
                      <a:r>
                        <a:rPr lang="ru-RU" sz="1400" spc="0" dirty="0" err="1" smtClean="0">
                          <a:effectLst/>
                        </a:rPr>
                        <a:t>ных</a:t>
                      </a:r>
                      <a:r>
                        <a:rPr lang="ru-RU" sz="1400" spc="0" dirty="0" smtClean="0">
                          <a:effectLst/>
                        </a:rPr>
                        <a:t> мест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Кол-во </a:t>
                      </a:r>
                      <a:r>
                        <a:rPr lang="ru-RU" sz="1400" spc="0" dirty="0">
                          <a:effectLst/>
                        </a:rPr>
                        <a:t>мест по договорам с оплатой стоимости обучения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Вступительные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испытания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0428250"/>
                  </a:ext>
                </a:extLst>
              </a:tr>
              <a:tr h="33355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effectLst/>
                        </a:rPr>
                        <a:t>ОЧНАЯ ФОРМА ОБУЧЕНИЯ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43106"/>
                  </a:ext>
                </a:extLst>
              </a:tr>
              <a:tr h="10147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Дошкольное 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Без экзаменов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7945310"/>
                  </a:ext>
                </a:extLst>
              </a:tr>
              <a:tr h="9410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Преподавание в начальных классах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Без экзаменов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4677978"/>
                  </a:ext>
                </a:extLst>
              </a:tr>
              <a:tr h="12491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76" marR="55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Без экзаменов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011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93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841</Words>
  <Application>Microsoft Office PowerPoint</Application>
  <PresentationFormat>Экран (4:3)</PresentationFormat>
  <Paragraphs>277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Тема Office</vt:lpstr>
      <vt:lpstr>Презентация PowerPoint</vt:lpstr>
      <vt:lpstr>ФГБОУ ВО «АмГПГУ»</vt:lpstr>
      <vt:lpstr>Факультет информационных технологий, математики и физики</vt:lpstr>
      <vt:lpstr>Факультет истории и юриспруденции</vt:lpstr>
      <vt:lpstr>Естественно-географический факультет </vt:lpstr>
      <vt:lpstr>Факультет филологии и межкультурной коммуникации</vt:lpstr>
      <vt:lpstr>Факультет технологии, экономики, дизайна</vt:lpstr>
      <vt:lpstr>Институт педагогики и психологии</vt:lpstr>
      <vt:lpstr>СПО (среднее профессиональное обучение)</vt:lpstr>
      <vt:lpstr>Документы для поступления:</vt:lpstr>
      <vt:lpstr>Сроки приема документов:</vt:lpstr>
      <vt:lpstr>Минимальное количество баллов:</vt:lpstr>
      <vt:lpstr>Презентация PowerPoint</vt:lpstr>
      <vt:lpstr>Презентация PowerPoint</vt:lpstr>
      <vt:lpstr>www.amgpgu.ru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подготовки на 2019/2010 учебный год</dc:title>
  <dc:creator>Шугина Инна Николаевна</dc:creator>
  <cp:lastModifiedBy>Шугина Инна Николаевна</cp:lastModifiedBy>
  <cp:revision>85</cp:revision>
  <dcterms:created xsi:type="dcterms:W3CDTF">2018-10-09T02:44:55Z</dcterms:created>
  <dcterms:modified xsi:type="dcterms:W3CDTF">2020-11-18T02:38:19Z</dcterms:modified>
</cp:coreProperties>
</file>